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196"/>
    <a:srgbClr val="CC6600"/>
    <a:srgbClr val="EE6E50"/>
    <a:srgbClr val="D86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200" d="100"/>
          <a:sy n="200" d="100"/>
        </p:scale>
        <p:origin x="168" y="-5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9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1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8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6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9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8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4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7A0D-26EE-4877-9564-2F031781F86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D06A-301C-477C-8967-A0EF085AA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28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6332" y="3776234"/>
            <a:ext cx="458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Landscapes in the UK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00232"/>
              </p:ext>
            </p:extLst>
          </p:nvPr>
        </p:nvGraphicFramePr>
        <p:xfrm>
          <a:off x="0" y="0"/>
          <a:ext cx="909810" cy="20564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38138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271672">
                  <a:extLst>
                    <a:ext uri="{9D8B030D-6E8A-4147-A177-3AD203B41FA5}">
                      <a16:colId xmlns:a16="http://schemas.microsoft.com/office/drawing/2014/main" val="2021761812"/>
                    </a:ext>
                  </a:extLst>
                </a:gridCol>
              </a:tblGrid>
              <a:tr h="22670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 of the UK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87441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Relief</a:t>
                      </a:r>
                      <a:r>
                        <a:rPr lang="en-GB" sz="800" baseline="0" dirty="0"/>
                        <a:t> of the UK can </a:t>
                      </a:r>
                      <a:r>
                        <a:rPr lang="en-GB" sz="800" baseline="0"/>
                        <a:t>be divided </a:t>
                      </a:r>
                      <a:r>
                        <a:rPr lang="en-GB" sz="800" baseline="0" dirty="0"/>
                        <a:t>into uplands and lowlands. Each have their own characteristics. </a:t>
                      </a:r>
                      <a:endParaRPr lang="en-GB" sz="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210507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Key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836374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Lowlands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44485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688979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992270"/>
                  </a:ext>
                </a:extLst>
              </a:tr>
              <a:tr h="124145">
                <a:tc rowSpan="3">
                  <a:txBody>
                    <a:bodyPr/>
                    <a:lstStyle/>
                    <a:p>
                      <a:r>
                        <a:rPr lang="en-GB" sz="700" b="1" dirty="0"/>
                        <a:t>Uplands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74920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77241"/>
                  </a:ext>
                </a:extLst>
              </a:tr>
              <a:tr h="12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627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941013"/>
              </p:ext>
            </p:extLst>
          </p:nvPr>
        </p:nvGraphicFramePr>
        <p:xfrm>
          <a:off x="2861260" y="4303444"/>
          <a:ext cx="4762284" cy="10007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3714">
                  <a:extLst>
                    <a:ext uri="{9D8B030D-6E8A-4147-A177-3AD203B41FA5}">
                      <a16:colId xmlns:a16="http://schemas.microsoft.com/office/drawing/2014/main" val="35778257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932983946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463692365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739382953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1844929552"/>
                    </a:ext>
                  </a:extLst>
                </a:gridCol>
                <a:gridCol w="793714">
                  <a:extLst>
                    <a:ext uri="{9D8B030D-6E8A-4147-A177-3AD203B41FA5}">
                      <a16:colId xmlns:a16="http://schemas.microsoft.com/office/drawing/2014/main" val="2034912748"/>
                    </a:ext>
                  </a:extLst>
                </a:gridCol>
              </a:tblGrid>
              <a:tr h="196136">
                <a:tc gridSpan="6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Mechanical Weathering Example: Freeze-thaw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66500"/>
                  </a:ext>
                </a:extLst>
              </a:tr>
              <a:tr h="787401"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One</a:t>
                      </a:r>
                      <a:r>
                        <a:rPr lang="en-GB" sz="800" b="1" baseline="0" dirty="0"/>
                        <a:t> 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Water seeps into</a:t>
                      </a:r>
                      <a:r>
                        <a:rPr lang="en-GB" sz="700" baseline="0" dirty="0"/>
                        <a:t> cracks and fractures in the rock. 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Two</a:t>
                      </a:r>
                      <a:r>
                        <a:rPr lang="en-GB" sz="800" b="1" baseline="0" dirty="0"/>
                        <a:t> </a:t>
                      </a:r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When</a:t>
                      </a:r>
                      <a:r>
                        <a:rPr lang="en-GB" sz="700" baseline="0" dirty="0"/>
                        <a:t> the water freezes, it expands about 9%. This wedges apart the rock</a:t>
                      </a:r>
                      <a:r>
                        <a:rPr lang="en-GB" sz="800" baseline="0" dirty="0"/>
                        <a:t>.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b="1" dirty="0"/>
                        <a:t>Stage Three</a:t>
                      </a:r>
                    </a:p>
                    <a:p>
                      <a:pPr algn="l"/>
                      <a:endParaRPr lang="en-GB" sz="500" dirty="0"/>
                    </a:p>
                    <a:p>
                      <a:pPr algn="l"/>
                      <a:r>
                        <a:rPr lang="en-GB" sz="700" dirty="0"/>
                        <a:t>With repeated freeze-thaw cycles,</a:t>
                      </a:r>
                      <a:r>
                        <a:rPr lang="en-GB" sz="700" baseline="0" dirty="0"/>
                        <a:t> the rock breaks off.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17084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4" b="7471"/>
          <a:stretch/>
        </p:blipFill>
        <p:spPr>
          <a:xfrm>
            <a:off x="944033" y="14472"/>
            <a:ext cx="1677033" cy="2023946"/>
          </a:xfrm>
          <a:prstGeom prst="rect">
            <a:avLst/>
          </a:prstGeom>
          <a:ln>
            <a:noFill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9688" r="66506" b="34813"/>
          <a:stretch/>
        </p:blipFill>
        <p:spPr>
          <a:xfrm>
            <a:off x="3740181" y="4528526"/>
            <a:ext cx="655551" cy="7403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88" t="10414" r="34366" b="33870"/>
          <a:stretch/>
        </p:blipFill>
        <p:spPr>
          <a:xfrm>
            <a:off x="5306395" y="4566457"/>
            <a:ext cx="637973" cy="7205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68" t="9833" r="1457" b="32793"/>
          <a:stretch/>
        </p:blipFill>
        <p:spPr>
          <a:xfrm>
            <a:off x="6856804" y="4528526"/>
            <a:ext cx="651244" cy="7876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639799" y="14471"/>
            <a:ext cx="701379" cy="1077218"/>
          </a:xfrm>
          <a:prstGeom prst="wedgeRectCallout">
            <a:avLst>
              <a:gd name="adj1" fmla="val -72692"/>
              <a:gd name="adj2" fmla="val 21505"/>
            </a:avLst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+600m: Peaks and ridges cold, misty and snow</a:t>
            </a:r>
            <a:r>
              <a:rPr lang="en-GB" sz="800" b="1" dirty="0"/>
              <a:t> common.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Scotland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41923" y="1084310"/>
            <a:ext cx="701379" cy="954107"/>
          </a:xfrm>
          <a:prstGeom prst="wedgeRectCallout">
            <a:avLst>
              <a:gd name="adj1" fmla="val -71087"/>
              <a:gd name="adj2" fmla="val -5474"/>
            </a:avLst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ysClr val="windowText" lastClr="000000"/>
                </a:solidFill>
              </a:rPr>
              <a:t>Areas -200m: Flat or rolling hills. Warmer weather. </a:t>
            </a:r>
          </a:p>
          <a:p>
            <a:r>
              <a:rPr lang="en-GB" sz="800" b="1" dirty="0">
                <a:solidFill>
                  <a:sysClr val="windowText" lastClr="000000"/>
                </a:solidFill>
              </a:rPr>
              <a:t>i.e. Fens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08727"/>
              </p:ext>
            </p:extLst>
          </p:nvPr>
        </p:nvGraphicFramePr>
        <p:xfrm>
          <a:off x="3368843" y="-5292"/>
          <a:ext cx="2117558" cy="20626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9559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67999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77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Erosion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378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The break down and transport of rocks – smooth, round and sorted.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Attrition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that</a:t>
                      </a:r>
                      <a:r>
                        <a:rPr lang="en-GB" sz="800" baseline="0" dirty="0"/>
                        <a:t> bash together to become smooth/smaller.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</a:t>
                      </a:r>
                      <a:r>
                        <a:rPr lang="en-GB" sz="800" baseline="0" dirty="0"/>
                        <a:t> chemical reaction that dissolves rocks.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3782">
                <a:tc>
                  <a:txBody>
                    <a:bodyPr/>
                    <a:lstStyle/>
                    <a:p>
                      <a:r>
                        <a:rPr lang="en-GB" sz="800" b="1" dirty="0"/>
                        <a:t>Abrasion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Rocks hurled at the base of a cliff</a:t>
                      </a:r>
                      <a:r>
                        <a:rPr lang="en-GB" sz="800" baseline="0" dirty="0"/>
                        <a:t> to break pieces apart. 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8793">
                <a:tc>
                  <a:txBody>
                    <a:bodyPr/>
                    <a:lstStyle/>
                    <a:p>
                      <a:r>
                        <a:rPr lang="en-GB" sz="800" b="1" dirty="0"/>
                        <a:t>Hydraulic 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Water enters</a:t>
                      </a:r>
                      <a:r>
                        <a:rPr lang="en-GB" sz="800" baseline="0" dirty="0"/>
                        <a:t> cracks in the cliff, air compresses, causing the crack to expand.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84757"/>
              </p:ext>
            </p:extLst>
          </p:nvPr>
        </p:nvGraphicFramePr>
        <p:xfrm>
          <a:off x="5518900" y="-1"/>
          <a:ext cx="2083379" cy="2056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4858">
                  <a:extLst>
                    <a:ext uri="{9D8B030D-6E8A-4147-A177-3AD203B41FA5}">
                      <a16:colId xmlns:a16="http://schemas.microsoft.com/office/drawing/2014/main" val="225023838"/>
                    </a:ext>
                  </a:extLst>
                </a:gridCol>
                <a:gridCol w="1418521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2181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Transportation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34274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A</a:t>
                      </a:r>
                      <a:r>
                        <a:rPr lang="en-GB" sz="800" b="1" baseline="0" dirty="0"/>
                        <a:t> n</a:t>
                      </a:r>
                      <a:r>
                        <a:rPr lang="en-GB" sz="800" b="1" dirty="0"/>
                        <a:t>atural</a:t>
                      </a:r>
                      <a:r>
                        <a:rPr lang="en-GB" sz="800" b="1" baseline="0" dirty="0"/>
                        <a:t> process by which eroded material is carried/transported. 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995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Solution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Minerals dissolve in water and are carried along.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Suspension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Sediment is carried along in the flow of the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342749">
                <a:tc>
                  <a:txBody>
                    <a:bodyPr/>
                    <a:lstStyle/>
                    <a:p>
                      <a:r>
                        <a:rPr lang="en-GB" sz="800" b="1" dirty="0"/>
                        <a:t>Saltation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Pebbles that</a:t>
                      </a:r>
                      <a:r>
                        <a:rPr lang="en-GB" sz="800" baseline="0" dirty="0"/>
                        <a:t> bounce along the sea/river bed.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467384">
                <a:tc>
                  <a:txBody>
                    <a:bodyPr/>
                    <a:lstStyle/>
                    <a:p>
                      <a:r>
                        <a:rPr lang="en-GB" sz="800" b="1" dirty="0"/>
                        <a:t>Traction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Boulders that roll along a river/sea bed by the</a:t>
                      </a:r>
                      <a:r>
                        <a:rPr lang="en-GB" sz="800" baseline="0" dirty="0"/>
                        <a:t> force of the flowing water.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289413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6008"/>
              </p:ext>
            </p:extLst>
          </p:nvPr>
        </p:nvGraphicFramePr>
        <p:xfrm>
          <a:off x="7642277" y="-5292"/>
          <a:ext cx="2261374" cy="27869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4622">
                  <a:extLst>
                    <a:ext uri="{9D8B030D-6E8A-4147-A177-3AD203B41FA5}">
                      <a16:colId xmlns:a16="http://schemas.microsoft.com/office/drawing/2014/main" val="428806667"/>
                    </a:ext>
                  </a:extLst>
                </a:gridCol>
                <a:gridCol w="2026752">
                  <a:extLst>
                    <a:ext uri="{9D8B030D-6E8A-4147-A177-3AD203B41FA5}">
                      <a16:colId xmlns:a16="http://schemas.microsoft.com/office/drawing/2014/main" val="3203318287"/>
                    </a:ext>
                  </a:extLst>
                </a:gridCol>
              </a:tblGrid>
              <a:tr h="134328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Mass Movement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780912"/>
                  </a:ext>
                </a:extLst>
              </a:tr>
              <a:tr h="2878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A large movement of soil and rock debris that</a:t>
                      </a:r>
                      <a:r>
                        <a:rPr lang="en-GB" sz="800" b="1" baseline="0" dirty="0"/>
                        <a:t> moves </a:t>
                      </a:r>
                      <a:r>
                        <a:rPr lang="en-GB" sz="800" b="1" dirty="0"/>
                        <a:t>down slopes in response to the pull of gravity in a vertical direction.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952396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Rain</a:t>
                      </a:r>
                      <a:r>
                        <a:rPr lang="en-GB" sz="800" baseline="0" dirty="0"/>
                        <a:t> saturates the permeable rock above the impermeable rock making it heavy.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750743"/>
                  </a:ext>
                </a:extLst>
              </a:tr>
              <a:tr h="21108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Waves or</a:t>
                      </a:r>
                      <a:r>
                        <a:rPr lang="en-GB" sz="800" baseline="0" dirty="0"/>
                        <a:t> a river will erode the base of the slope making it unstable.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715363"/>
                  </a:ext>
                </a:extLst>
              </a:tr>
              <a:tr h="287845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Eventually the weight of the permeable</a:t>
                      </a:r>
                      <a:r>
                        <a:rPr lang="en-GB" sz="800" baseline="0" dirty="0"/>
                        <a:t> rock</a:t>
                      </a:r>
                      <a:r>
                        <a:rPr lang="en-GB" sz="800" dirty="0"/>
                        <a:t> above the impermeable rock weakens</a:t>
                      </a:r>
                      <a:r>
                        <a:rPr lang="en-GB" sz="800" baseline="0" dirty="0"/>
                        <a:t> and collapses.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34103"/>
                  </a:ext>
                </a:extLst>
              </a:tr>
              <a:tr h="22621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The debris at the base of the cliff is then removed and transported</a:t>
                      </a:r>
                      <a:r>
                        <a:rPr lang="en-GB" sz="800" baseline="0" dirty="0"/>
                        <a:t> by waves or river.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566616"/>
                  </a:ext>
                </a:extLst>
              </a:tr>
              <a:tr h="653302">
                <a:tc gridSpan="2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299769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2184216"/>
            <a:ext cx="2219891" cy="854288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343E0CD-1D35-4F0C-BF14-29AFBD646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3195"/>
              </p:ext>
            </p:extLst>
          </p:nvPr>
        </p:nvGraphicFramePr>
        <p:xfrm>
          <a:off x="3359911" y="2067523"/>
          <a:ext cx="2126489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4601">
                  <a:extLst>
                    <a:ext uri="{9D8B030D-6E8A-4147-A177-3AD203B41FA5}">
                      <a16:colId xmlns:a16="http://schemas.microsoft.com/office/drawing/2014/main" val="3895076131"/>
                    </a:ext>
                  </a:extLst>
                </a:gridCol>
                <a:gridCol w="1351888">
                  <a:extLst>
                    <a:ext uri="{9D8B030D-6E8A-4147-A177-3AD203B41FA5}">
                      <a16:colId xmlns:a16="http://schemas.microsoft.com/office/drawing/2014/main" val="280136274"/>
                    </a:ext>
                  </a:extLst>
                </a:gridCol>
              </a:tblGrid>
              <a:tr h="2017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Types of Weathering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8637"/>
                  </a:ext>
                </a:extLst>
              </a:tr>
              <a:tr h="317039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Weathering is the breakdown of rocks where they are.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52494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Carbonation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by changing its chemical composition.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601852"/>
                  </a:ext>
                </a:extLst>
              </a:tr>
              <a:tr h="432326">
                <a:tc>
                  <a:txBody>
                    <a:bodyPr/>
                    <a:lstStyle/>
                    <a:p>
                      <a:pPr algn="ctr"/>
                      <a:r>
                        <a:rPr lang="en-GB" sz="800" b="1" u="none" baseline="0" dirty="0"/>
                        <a:t>Mechanical 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u="none" baseline="0" dirty="0"/>
                        <a:t>Breakdown of rock without changing its chemical composition. </a:t>
                      </a:r>
                      <a:endParaRPr lang="en-GB" sz="800" b="0" u="non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756147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54447207-971C-49BD-B63A-C064F9EBE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928135"/>
              </p:ext>
            </p:extLst>
          </p:nvPr>
        </p:nvGraphicFramePr>
        <p:xfrm>
          <a:off x="18482" y="4298343"/>
          <a:ext cx="2823907" cy="67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390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19987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How do waves form?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285533"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are created by wind blowing over the surface of the sea. As the wind blows over the sea, friction is created - producing a swell in the water.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35" name="Picture 34">
            <a:extLst>
              <a:ext uri="{FF2B5EF4-FFF2-40B4-BE49-F238E27FC236}">
                <a16:creationId xmlns:a16="http://schemas.microsoft.com/office/drawing/2014/main" id="{5AD9C753-AA8A-43AD-B5E1-2EF2693047E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7"/>
          <a:stretch/>
        </p:blipFill>
        <p:spPr>
          <a:xfrm>
            <a:off x="0" y="5810249"/>
            <a:ext cx="2842826" cy="1031543"/>
          </a:xfrm>
          <a:prstGeom prst="rect">
            <a:avLst/>
          </a:prstGeom>
        </p:spPr>
      </p:pic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E85B1E7A-25C0-4FA8-8FFB-D6EA57D41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47301"/>
              </p:ext>
            </p:extLst>
          </p:nvPr>
        </p:nvGraphicFramePr>
        <p:xfrm>
          <a:off x="18482" y="4967910"/>
          <a:ext cx="2815668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2607388">
                  <a:extLst>
                    <a:ext uri="{9D8B030D-6E8A-4147-A177-3AD203B41FA5}">
                      <a16:colId xmlns:a16="http://schemas.microsoft.com/office/drawing/2014/main" val="1690621086"/>
                    </a:ext>
                  </a:extLst>
                </a:gridCol>
              </a:tblGrid>
              <a:tr h="138913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Why do waves break?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Waves start out at sea.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079287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waves approaches the shore, friction slows the base.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774378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causes the orbit to become elliptical.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57781"/>
                  </a:ext>
                </a:extLst>
              </a:tr>
              <a:tr h="13891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Until the top of the wave breaks over. 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031417"/>
                  </a:ext>
                </a:extLst>
              </a:tr>
            </a:tbl>
          </a:graphicData>
        </a:graphic>
      </p:graphicFrame>
      <p:pic>
        <p:nvPicPr>
          <p:cNvPr id="38" name="Picture 37">
            <a:extLst>
              <a:ext uri="{FF2B5EF4-FFF2-40B4-BE49-F238E27FC236}">
                <a16:creationId xmlns:a16="http://schemas.microsoft.com/office/drawing/2014/main" id="{FE3C4965-DC5F-4027-83F8-7058AF5CE2B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6229606"/>
            <a:ext cx="1906329" cy="6081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EFBF948E-2A8D-4381-B731-9DF340FCD2D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380" y="6248400"/>
            <a:ext cx="1874092" cy="589349"/>
          </a:xfrm>
          <a:prstGeom prst="rect">
            <a:avLst/>
          </a:prstGeom>
        </p:spPr>
      </p:pic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E6F6E313-E7C9-4194-B52F-85FE54197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77338"/>
              </p:ext>
            </p:extLst>
          </p:nvPr>
        </p:nvGraphicFramePr>
        <p:xfrm>
          <a:off x="3784012" y="5338518"/>
          <a:ext cx="3828900" cy="883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4450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  <a:gridCol w="1914450">
                  <a:extLst>
                    <a:ext uri="{9D8B030D-6E8A-4147-A177-3AD203B41FA5}">
                      <a16:colId xmlns:a16="http://schemas.microsoft.com/office/drawing/2014/main" val="334158572"/>
                    </a:ext>
                  </a:extLst>
                </a:gridCol>
              </a:tblGrid>
              <a:tr h="175990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Types of Waves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7599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Constructive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Destructive Waves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  <a:tr h="377121"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backwash. This therefore builds up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wave has a 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backwash that is stronger</a:t>
                      </a: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than the swash. This therefore erodes the coast.</a:t>
                      </a:r>
                      <a:endParaRPr lang="en-GB" sz="8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08283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D5F21351-27D0-43D0-8F24-2E1623F6B5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65310"/>
              </p:ext>
            </p:extLst>
          </p:nvPr>
        </p:nvGraphicFramePr>
        <p:xfrm>
          <a:off x="2853022" y="5338517"/>
          <a:ext cx="920357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0357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814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800" b="1" dirty="0"/>
                        <a:t>Size of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1271087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Fetch how far the wave has travelled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 of the wind.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long the wind has been blowing for.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86B4834C-1DAB-4C4C-80B8-7E65783FF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72062"/>
              </p:ext>
            </p:extLst>
          </p:nvPr>
        </p:nvGraphicFramePr>
        <p:xfrm>
          <a:off x="7661391" y="3054404"/>
          <a:ext cx="2219891" cy="14992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7515">
                  <a:extLst>
                    <a:ext uri="{9D8B030D-6E8A-4147-A177-3AD203B41FA5}">
                      <a16:colId xmlns:a16="http://schemas.microsoft.com/office/drawing/2014/main" val="754654229"/>
                    </a:ext>
                  </a:extLst>
                </a:gridCol>
                <a:gridCol w="1302376">
                  <a:extLst>
                    <a:ext uri="{9D8B030D-6E8A-4147-A177-3AD203B41FA5}">
                      <a16:colId xmlns:a16="http://schemas.microsoft.com/office/drawing/2014/main" val="845130388"/>
                    </a:ext>
                  </a:extLst>
                </a:gridCol>
              </a:tblGrid>
              <a:tr h="216384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Formation of Bays and Headlands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39151"/>
                  </a:ext>
                </a:extLst>
              </a:tr>
              <a:tr h="1282847"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Waves attack the coastline.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Softer rock is eroded by the sea quicker forming a bay, calm</a:t>
                      </a:r>
                      <a:r>
                        <a:rPr lang="en-GB" sz="700" b="1" baseline="0" dirty="0"/>
                        <a:t> area cases deposition.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More resistant rock is left jutting out into the sea. This is a headland and is now more vulnerable to erosion.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86467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45C02105-BD44-4005-AD70-CBC740337E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91" y="3284378"/>
            <a:ext cx="969309" cy="1269257"/>
          </a:xfrm>
          <a:prstGeom prst="rect">
            <a:avLst/>
          </a:prstGeom>
        </p:spPr>
      </p:pic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7157AE2-9B5F-4894-A9DF-D452F13AE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66245"/>
              </p:ext>
            </p:extLst>
          </p:nvPr>
        </p:nvGraphicFramePr>
        <p:xfrm>
          <a:off x="5505133" y="2885021"/>
          <a:ext cx="2083379" cy="6455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3379">
                  <a:extLst>
                    <a:ext uri="{9D8B030D-6E8A-4147-A177-3AD203B41FA5}">
                      <a16:colId xmlns:a16="http://schemas.microsoft.com/office/drawing/2014/main" val="309138094"/>
                    </a:ext>
                  </a:extLst>
                </a:gridCol>
              </a:tblGrid>
              <a:tr h="22042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What is Deposition?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735833"/>
                  </a:ext>
                </a:extLst>
              </a:tr>
              <a:tr h="425113">
                <a:tc>
                  <a:txBody>
                    <a:bodyPr/>
                    <a:lstStyle/>
                    <a:p>
                      <a:pPr algn="ctr"/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sea or river loses energy, it drops the sand, rock particles and pebbles it has been carrying. This is called deposition.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35249"/>
                  </a:ext>
                </a:extLst>
              </a:tr>
            </a:tbl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id="{EFBEDFC7-098F-4AA0-9C93-8330A33B1CF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76" y="2066994"/>
            <a:ext cx="2071736" cy="79206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2114DD0A-EEEE-4C33-8166-AEA294E89561}"/>
              </a:ext>
            </a:extLst>
          </p:cNvPr>
          <p:cNvSpPr txBox="1"/>
          <p:nvPr/>
        </p:nvSpPr>
        <p:spPr>
          <a:xfrm>
            <a:off x="7713323" y="3319497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Bay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C36C8A3-EFD4-4A03-954C-71FAD05EF15B}"/>
              </a:ext>
            </a:extLst>
          </p:cNvPr>
          <p:cNvSpPr txBox="1"/>
          <p:nvPr/>
        </p:nvSpPr>
        <p:spPr>
          <a:xfrm>
            <a:off x="8118185" y="4107809"/>
            <a:ext cx="896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Headland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906703-07F5-48BE-A9AA-EDFF2CEC83FF}"/>
              </a:ext>
            </a:extLst>
          </p:cNvPr>
          <p:cNvSpPr txBox="1"/>
          <p:nvPr/>
        </p:nvSpPr>
        <p:spPr>
          <a:xfrm>
            <a:off x="7734588" y="349798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6">
                    <a:lumMod val="75000"/>
                  </a:schemeClr>
                </a:solidFill>
              </a:rPr>
              <a:t>Soft rock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EEA7E51-7288-477B-BE7C-AB3C53F7D637}"/>
              </a:ext>
            </a:extLst>
          </p:cNvPr>
          <p:cNvSpPr txBox="1"/>
          <p:nvPr/>
        </p:nvSpPr>
        <p:spPr>
          <a:xfrm>
            <a:off x="8118185" y="3804019"/>
            <a:ext cx="8961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Hard rock</a:t>
            </a: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CD792F71-E843-4316-B206-FEA996C62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15211"/>
              </p:ext>
            </p:extLst>
          </p:nvPr>
        </p:nvGraphicFramePr>
        <p:xfrm>
          <a:off x="7642277" y="4563168"/>
          <a:ext cx="2263723" cy="22948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63723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08621">
                <a:tc>
                  <a:txBody>
                    <a:bodyPr/>
                    <a:lstStyle/>
                    <a:p>
                      <a:r>
                        <a:rPr lang="en-GB" sz="700" b="1" dirty="0"/>
                        <a:t>Formation of Coastal</a:t>
                      </a:r>
                      <a:r>
                        <a:rPr lang="en-GB" sz="700" b="1" baseline="0" dirty="0"/>
                        <a:t> Stack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545625">
                <a:tc>
                  <a:txBody>
                    <a:bodyPr/>
                    <a:lstStyle/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  <a:p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2086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41715"/>
                  </a:ext>
                </a:extLst>
              </a:tr>
              <a:tr h="1331966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Hydraulic action widens cracks in the cliff face over time.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Abrasion</a:t>
                      </a:r>
                      <a:r>
                        <a:rPr lang="en-GB" sz="700" b="1" baseline="0" dirty="0"/>
                        <a:t> forms a wave cut notch between HT and LT.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abrasion widens the wave cut notch to from a cave.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Caves from both sides of the headland break through to form an arch.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Weather above/erosion below –arch collapses leaving stack.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Further weathering and erosion eaves a stump.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56" name="Picture 55">
            <a:extLst>
              <a:ext uri="{FF2B5EF4-FFF2-40B4-BE49-F238E27FC236}">
                <a16:creationId xmlns:a16="http://schemas.microsoft.com/office/drawing/2014/main" id="{DDA8F47D-3A07-47C0-AB1E-442E38A6310D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r="3019"/>
          <a:stretch/>
        </p:blipFill>
        <p:spPr>
          <a:xfrm>
            <a:off x="7641840" y="4761407"/>
            <a:ext cx="1586001" cy="760518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08C982D-7196-4B27-9ACF-AC2DC6F782F6}"/>
              </a:ext>
            </a:extLst>
          </p:cNvPr>
          <p:cNvSpPr/>
          <p:nvPr/>
        </p:nvSpPr>
        <p:spPr>
          <a:xfrm>
            <a:off x="9281188" y="4864047"/>
            <a:ext cx="58814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GB" sz="800" b="1" dirty="0"/>
              <a:t>Example: Old Harry Rocks, Dorset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63F6317-1D7B-445C-9EF1-7D4BC6D9C63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61" y="3382091"/>
            <a:ext cx="637478" cy="637478"/>
          </a:xfrm>
          <a:prstGeom prst="rect">
            <a:avLst/>
          </a:prstGeom>
        </p:spPr>
      </p:pic>
      <p:sp>
        <p:nvSpPr>
          <p:cNvPr id="59" name="TextBox 37">
            <a:extLst>
              <a:ext uri="{FF2B5EF4-FFF2-40B4-BE49-F238E27FC236}">
                <a16:creationId xmlns:a16="http://schemas.microsoft.com/office/drawing/2014/main" id="{6683A23D-CAFF-4ADA-BF76-79968C0F4E3D}"/>
              </a:ext>
            </a:extLst>
          </p:cNvPr>
          <p:cNvSpPr txBox="1"/>
          <p:nvPr/>
        </p:nvSpPr>
        <p:spPr>
          <a:xfrm>
            <a:off x="3337179" y="3537731"/>
            <a:ext cx="3519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1c</a:t>
            </a:r>
          </a:p>
        </p:txBody>
      </p:sp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192BB8F-74DD-4FF6-88DD-24E82095A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64950"/>
              </p:ext>
            </p:extLst>
          </p:nvPr>
        </p:nvGraphicFramePr>
        <p:xfrm>
          <a:off x="2840" y="2079437"/>
          <a:ext cx="3326694" cy="22008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6694">
                  <a:extLst>
                    <a:ext uri="{9D8B030D-6E8A-4147-A177-3AD203B41FA5}">
                      <a16:colId xmlns:a16="http://schemas.microsoft.com/office/drawing/2014/main" val="1982992219"/>
                    </a:ext>
                  </a:extLst>
                </a:gridCol>
              </a:tblGrid>
              <a:tr h="215643">
                <a:tc>
                  <a:txBody>
                    <a:bodyPr/>
                    <a:lstStyle/>
                    <a:p>
                      <a:r>
                        <a:rPr lang="en-GB" sz="800" dirty="0"/>
                        <a:t>Formation</a:t>
                      </a:r>
                      <a:r>
                        <a:rPr lang="en-GB" sz="800" baseline="0" dirty="0"/>
                        <a:t> of Coastal Spits - Deposition</a:t>
                      </a:r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75178"/>
                  </a:ext>
                </a:extLst>
              </a:tr>
              <a:tr h="1220872">
                <a:tc>
                  <a:txBody>
                    <a:bodyPr/>
                    <a:lstStyle/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33421"/>
                  </a:ext>
                </a:extLst>
              </a:tr>
              <a:tr h="764314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dirty="0"/>
                        <a:t>Swash</a:t>
                      </a:r>
                      <a:r>
                        <a:rPr lang="en-GB" sz="700" b="1" baseline="0" dirty="0"/>
                        <a:t> moves up the beach at the angle of the prevailing wind.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Backwash moves down the beach at 90° to coastline, due to gravity.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Zigzag movement (Longshore Drift) transports material along beach. 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Deposition causes beach to extend, until reaching a river estuary.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Change in prevailing wind direction forms a hook.</a:t>
                      </a:r>
                    </a:p>
                    <a:p>
                      <a:pPr marL="228600" indent="-228600">
                        <a:buFont typeface="+mj-lt"/>
                        <a:buAutoNum type="arabicParenR"/>
                      </a:pPr>
                      <a:r>
                        <a:rPr lang="en-GB" sz="700" b="1" baseline="0" dirty="0"/>
                        <a:t>Sheltered area behind spit encourages deposition, salt marsh forms.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24114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id="{245F3D94-EB29-47F4-9C59-A396893D89E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5" y="2307065"/>
            <a:ext cx="2572969" cy="116406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06D90E71-5173-40EB-87DC-3E4664F2D71B}"/>
              </a:ext>
            </a:extLst>
          </p:cNvPr>
          <p:cNvSpPr/>
          <p:nvPr/>
        </p:nvSpPr>
        <p:spPr>
          <a:xfrm>
            <a:off x="38289" y="2301566"/>
            <a:ext cx="664512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GB" sz="1400" b="1" dirty="0"/>
          </a:p>
          <a:p>
            <a:pPr algn="ctr"/>
            <a:r>
              <a:rPr lang="en-GB" sz="800" b="1" dirty="0"/>
              <a:t>Example: Spurn Head, Holderness Coast.</a:t>
            </a:r>
          </a:p>
          <a:p>
            <a:pPr algn="ctr"/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3062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629251"/>
              </p:ext>
            </p:extLst>
          </p:nvPr>
        </p:nvGraphicFramePr>
        <p:xfrm>
          <a:off x="25608" y="6397"/>
          <a:ext cx="2693581" cy="396158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3395">
                  <a:extLst>
                    <a:ext uri="{9D8B030D-6E8A-4147-A177-3AD203B41FA5}">
                      <a16:colId xmlns:a16="http://schemas.microsoft.com/office/drawing/2014/main" val="2556910422"/>
                    </a:ext>
                  </a:extLst>
                </a:gridCol>
                <a:gridCol w="774954">
                  <a:extLst>
                    <a:ext uri="{9D8B030D-6E8A-4147-A177-3AD203B41FA5}">
                      <a16:colId xmlns:a16="http://schemas.microsoft.com/office/drawing/2014/main" val="2559378862"/>
                    </a:ext>
                  </a:extLst>
                </a:gridCol>
                <a:gridCol w="1245232">
                  <a:extLst>
                    <a:ext uri="{9D8B030D-6E8A-4147-A177-3AD203B41FA5}">
                      <a16:colId xmlns:a16="http://schemas.microsoft.com/office/drawing/2014/main" val="2793201181"/>
                    </a:ext>
                  </a:extLst>
                </a:gridCol>
              </a:tblGrid>
              <a:tr h="181858">
                <a:tc gridSpan="3">
                  <a:txBody>
                    <a:bodyPr/>
                    <a:lstStyle/>
                    <a:p>
                      <a:r>
                        <a:rPr lang="en-GB" sz="800" dirty="0"/>
                        <a:t>Coastal Defences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331023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/>
                        <a:t>Hard Engineering Defences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35989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Groynes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Wood barriers prevent longshore drift,</a:t>
                      </a:r>
                      <a:r>
                        <a:rPr lang="en-GB" sz="700" b="1" baseline="0" dirty="0"/>
                        <a:t> so the beach can build up.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 still accessible.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No deposition further down coast = erodes</a:t>
                      </a:r>
                      <a:r>
                        <a:rPr lang="en-GB" sz="700" b="1" baseline="0" dirty="0"/>
                        <a:t> faster.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579813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Sea Walls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Concrete walls break up the energy of the wave .</a:t>
                      </a:r>
                      <a:r>
                        <a:rPr lang="en-GB" sz="700" b="1" baseline="0" dirty="0"/>
                        <a:t> Has </a:t>
                      </a:r>
                      <a:r>
                        <a:rPr lang="en-GB" sz="700" b="1" dirty="0"/>
                        <a:t>a lip to stop waves going over.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Long life span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Protects from flooding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Curved shape encourages erosion of beach deposits.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1646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Gabions or Rip Rap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Cages of rocks/boulders absorb the waves energy,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</a:rPr>
                        <a:t> protecting the cliff behind.</a:t>
                      </a:r>
                      <a:endParaRPr lang="en-GB" sz="7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Local material can be used to look less strange.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Will need replacing.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16637"/>
                  </a:ext>
                </a:extLst>
              </a:tr>
              <a:tr h="168869">
                <a:tc gridSpan="3">
                  <a:txBody>
                    <a:bodyPr/>
                    <a:lstStyle/>
                    <a:p>
                      <a:r>
                        <a:rPr lang="en-GB" sz="700" b="1" dirty="0">
                          <a:solidFill>
                            <a:schemeClr val="tx1"/>
                          </a:solidFill>
                        </a:rPr>
                        <a:t>Soft Engineering Defences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893288"/>
                  </a:ext>
                </a:extLst>
              </a:tr>
              <a:tr h="623515">
                <a:tc>
                  <a:txBody>
                    <a:bodyPr/>
                    <a:lstStyle/>
                    <a:p>
                      <a:r>
                        <a:rPr lang="en-GB" sz="700" b="1" dirty="0"/>
                        <a:t>Beach Nourishment 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Beaches built up with sand,</a:t>
                      </a:r>
                      <a:r>
                        <a:rPr lang="en-GB" sz="700" b="1" baseline="0" dirty="0"/>
                        <a:t> so waves have to travel further before eroding cliffs.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Cheap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Beach</a:t>
                      </a:r>
                      <a:r>
                        <a:rPr lang="en-GB" sz="700" b="1" baseline="0" dirty="0"/>
                        <a:t> for tourists.</a:t>
                      </a:r>
                      <a:endParaRPr lang="en-GB" sz="700" b="1" dirty="0"/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Storms</a:t>
                      </a:r>
                      <a:r>
                        <a:rPr lang="en-GB" sz="700" b="1" baseline="0" dirty="0"/>
                        <a:t> = need replacing.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baseline="0" dirty="0"/>
                        <a:t>Offshore dredging damages seabed.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49180"/>
                  </a:ext>
                </a:extLst>
              </a:tr>
              <a:tr h="532585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Managed Retreat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Low</a:t>
                      </a:r>
                      <a:r>
                        <a:rPr lang="en-GB" sz="700" b="1" baseline="0" dirty="0"/>
                        <a:t> value areas of the coast are left to flood &amp; erode. </a:t>
                      </a:r>
                      <a:endParaRPr lang="en-GB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Reduce flood risk</a:t>
                      </a:r>
                    </a:p>
                    <a:p>
                      <a:pPr marL="171450" indent="-171450">
                        <a:buFontTx/>
                        <a:buBlip>
                          <a:blip r:embed="rId2"/>
                        </a:buBlip>
                      </a:pPr>
                      <a:r>
                        <a:rPr lang="en-GB" sz="700" b="1" dirty="0"/>
                        <a:t>Creates wildlife habitats.</a:t>
                      </a:r>
                    </a:p>
                    <a:p>
                      <a:pPr marL="171450" indent="-171450">
                        <a:buFontTx/>
                        <a:buBlip>
                          <a:blip r:embed="rId3"/>
                        </a:buBlip>
                      </a:pPr>
                      <a:r>
                        <a:rPr lang="en-GB" sz="700" b="1" dirty="0"/>
                        <a:t>Compensation for 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04426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01983"/>
              </p:ext>
            </p:extLst>
          </p:nvPr>
        </p:nvGraphicFramePr>
        <p:xfrm>
          <a:off x="2719189" y="5175664"/>
          <a:ext cx="3381360" cy="16667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0865">
                  <a:extLst>
                    <a:ext uri="{9D8B030D-6E8A-4147-A177-3AD203B41FA5}">
                      <a16:colId xmlns:a16="http://schemas.microsoft.com/office/drawing/2014/main" val="2909792992"/>
                    </a:ext>
                  </a:extLst>
                </a:gridCol>
                <a:gridCol w="1079815">
                  <a:extLst>
                    <a:ext uri="{9D8B030D-6E8A-4147-A177-3AD203B41FA5}">
                      <a16:colId xmlns:a16="http://schemas.microsoft.com/office/drawing/2014/main" val="1924316662"/>
                    </a:ext>
                  </a:extLst>
                </a:gridCol>
                <a:gridCol w="708041">
                  <a:extLst>
                    <a:ext uri="{9D8B030D-6E8A-4147-A177-3AD203B41FA5}">
                      <a16:colId xmlns:a16="http://schemas.microsoft.com/office/drawing/2014/main" val="3159490094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2502060541"/>
                    </a:ext>
                  </a:extLst>
                </a:gridCol>
              </a:tblGrid>
              <a:tr h="170014">
                <a:tc gridSpan="4">
                  <a:txBody>
                    <a:bodyPr/>
                    <a:lstStyle/>
                    <a:p>
                      <a:r>
                        <a:rPr lang="en-GB" sz="700" dirty="0"/>
                        <a:t>Formation of Ox-bow Lakes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259176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555337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of outer bank forms river cliff. Deposition inner bank forms</a:t>
                      </a:r>
                      <a:r>
                        <a:rPr lang="en-GB" sz="700" b="1" baseline="0" dirty="0"/>
                        <a:t> slip off slope.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Further hydraulic action and abrasion of outer banks, neck gets smaller.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090680"/>
                  </a:ext>
                </a:extLst>
              </a:tr>
              <a:tr h="1700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Step 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686745"/>
                  </a:ext>
                </a:extLst>
              </a:tr>
              <a:tr h="536198"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Erosion breaks through neck, so river takes the fastest</a:t>
                      </a:r>
                      <a:r>
                        <a:rPr lang="en-GB" sz="700" b="1" baseline="0" dirty="0"/>
                        <a:t> route, redirecting flow</a:t>
                      </a:r>
                      <a:endParaRPr lang="en-GB" sz="7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Evaporation and deposition cuts</a:t>
                      </a:r>
                      <a:r>
                        <a:rPr lang="en-GB" sz="700" baseline="0" dirty="0"/>
                        <a:t> off main channel leaving an oxbow lake. </a:t>
                      </a:r>
                      <a:endParaRPr lang="en-GB" sz="7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41982"/>
                  </a:ext>
                </a:extLst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/>
          <a:srcRect l="12150" r="9621" b="6055"/>
          <a:stretch/>
        </p:blipFill>
        <p:spPr>
          <a:xfrm>
            <a:off x="2719189" y="5589573"/>
            <a:ext cx="600466" cy="4696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/>
          <a:srcRect t="1" r="12379" b="7715"/>
          <a:stretch/>
        </p:blipFill>
        <p:spPr>
          <a:xfrm>
            <a:off x="2652343" y="6297149"/>
            <a:ext cx="667469" cy="5148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/>
          <a:srcRect r="11613"/>
          <a:stretch/>
        </p:blipFill>
        <p:spPr>
          <a:xfrm>
            <a:off x="4476872" y="5605516"/>
            <a:ext cx="600465" cy="4989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l="3372" t="-7739" r="14441" b="1"/>
          <a:stretch/>
        </p:blipFill>
        <p:spPr>
          <a:xfrm>
            <a:off x="4426245" y="6325826"/>
            <a:ext cx="651092" cy="498948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61775"/>
              </p:ext>
            </p:extLst>
          </p:nvPr>
        </p:nvGraphicFramePr>
        <p:xfrm>
          <a:off x="2750557" y="2333053"/>
          <a:ext cx="3054615" cy="609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5461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24799">
                <a:tc>
                  <a:txBody>
                    <a:bodyPr/>
                    <a:lstStyle/>
                    <a:p>
                      <a:r>
                        <a:rPr lang="en-GB" sz="700" dirty="0"/>
                        <a:t>Upper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59197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</a:t>
                      </a:r>
                      <a:r>
                        <a:rPr lang="en-GB" sz="700" b="1" baseline="0" dirty="0"/>
                        <a:t> the source, the river flows over steep gradient from the hill/mountains. This gives the river a lot of energy, so it will erode the riverbed vertically to form narrow valleys. 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699568"/>
              </p:ext>
            </p:extLst>
          </p:nvPr>
        </p:nvGraphicFramePr>
        <p:xfrm>
          <a:off x="2742990" y="2960299"/>
          <a:ext cx="3047025" cy="16058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2345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  <a:gridCol w="2044680">
                  <a:extLst>
                    <a:ext uri="{9D8B030D-6E8A-4147-A177-3AD203B41FA5}">
                      <a16:colId xmlns:a16="http://schemas.microsoft.com/office/drawing/2014/main" val="1621230058"/>
                    </a:ext>
                  </a:extLst>
                </a:gridCol>
              </a:tblGrid>
              <a:tr h="218276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Formation of a Waterfall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1) River flows over alternative</a:t>
                      </a:r>
                      <a:r>
                        <a:rPr lang="en-GB" sz="700" b="1" baseline="0" dirty="0"/>
                        <a:t> types of rocks.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2) River erodes soft rock faster creating a step.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7503"/>
                  </a:ext>
                </a:extLst>
              </a:tr>
              <a:tr h="311823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3) Further hydraulic action and abrasion form a plunge pool beneath.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0190"/>
                  </a:ext>
                </a:extLst>
              </a:tr>
              <a:tr h="420962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4) Hard rock above is undercut leaving cap rock which collapses</a:t>
                      </a:r>
                      <a:r>
                        <a:rPr lang="en-GB" sz="700" b="1" baseline="0" dirty="0"/>
                        <a:t> providing more material for erosion.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013"/>
                  </a:ext>
                </a:extLst>
              </a:tr>
              <a:tr h="218276">
                <a:tc>
                  <a:txBody>
                    <a:bodyPr/>
                    <a:lstStyle/>
                    <a:p>
                      <a:endParaRPr lang="en-GB" sz="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5)</a:t>
                      </a:r>
                      <a:r>
                        <a:rPr lang="en-GB" sz="700" b="1" baseline="0" dirty="0"/>
                        <a:t> Waterfall retreats leaving steep sided gorge.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330206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9189" y="3868415"/>
            <a:ext cx="1008261" cy="71927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38617" y="3155801"/>
            <a:ext cx="988833" cy="696740"/>
          </a:xfrm>
          <a:prstGeom prst="rect">
            <a:avLst/>
          </a:prstGeom>
        </p:spPr>
      </p:pic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58522"/>
              </p:ext>
            </p:extLst>
          </p:nvPr>
        </p:nvGraphicFramePr>
        <p:xfrm>
          <a:off x="2719189" y="4586938"/>
          <a:ext cx="3381359" cy="5871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81359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74455">
                <a:tc>
                  <a:txBody>
                    <a:bodyPr/>
                    <a:lstStyle/>
                    <a:p>
                      <a:r>
                        <a:rPr lang="en-GB" sz="800" dirty="0"/>
                        <a:t>Middle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3738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Here</a:t>
                      </a:r>
                      <a:r>
                        <a:rPr lang="en-GB" sz="800" b="1" baseline="0" dirty="0"/>
                        <a:t> the gradient get gentler, so the water has less energy and moves more slowly. The river will begin to erode laterally making the river wider.</a:t>
                      </a:r>
                      <a:endParaRPr lang="en-GB" sz="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3117850" y="3293103"/>
            <a:ext cx="645777" cy="621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H="1" flipV="1">
            <a:off x="3295651" y="3531711"/>
            <a:ext cx="467976" cy="23650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 flipH="1">
            <a:off x="3233033" y="4113007"/>
            <a:ext cx="530594" cy="2753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869832"/>
              </p:ext>
            </p:extLst>
          </p:nvPr>
        </p:nvGraphicFramePr>
        <p:xfrm>
          <a:off x="5838332" y="1363535"/>
          <a:ext cx="4046764" cy="121910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1931574313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3703370273"/>
                    </a:ext>
                  </a:extLst>
                </a:gridCol>
              </a:tblGrid>
              <a:tr h="227567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River Management Schemes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82390"/>
                  </a:ext>
                </a:extLst>
              </a:tr>
              <a:tr h="211312">
                <a:tc>
                  <a:txBody>
                    <a:bodyPr/>
                    <a:lstStyle/>
                    <a:p>
                      <a:r>
                        <a:rPr lang="en-GB" sz="700" b="1" dirty="0"/>
                        <a:t>Soft Engineering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Hard Engineering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115512"/>
                  </a:ext>
                </a:extLst>
              </a:tr>
              <a:tr h="780230">
                <a:tc>
                  <a:txBody>
                    <a:bodyPr/>
                    <a:lstStyle/>
                    <a:p>
                      <a:r>
                        <a:rPr lang="en-GB" sz="700" b="1" dirty="0"/>
                        <a:t>Afforestation</a:t>
                      </a:r>
                      <a:r>
                        <a:rPr lang="en-GB" sz="700" dirty="0"/>
                        <a:t> – plant trees</a:t>
                      </a:r>
                      <a:r>
                        <a:rPr lang="en-GB" sz="700" baseline="0" dirty="0"/>
                        <a:t> to soak up rainwater, reduces flood risk.</a:t>
                      </a:r>
                    </a:p>
                    <a:p>
                      <a:r>
                        <a:rPr lang="en-GB" sz="700" b="1" baseline="0" dirty="0"/>
                        <a:t>Demountable Flood Barriers </a:t>
                      </a:r>
                      <a:r>
                        <a:rPr lang="en-GB" sz="700" baseline="0" dirty="0"/>
                        <a:t>put in place when warning raised.</a:t>
                      </a:r>
                    </a:p>
                    <a:p>
                      <a:r>
                        <a:rPr lang="en-GB" sz="700" b="1" baseline="0" dirty="0"/>
                        <a:t>Managed Flooding </a:t>
                      </a:r>
                      <a:r>
                        <a:rPr lang="en-GB" sz="700" baseline="0" dirty="0"/>
                        <a:t>– naturally let areas flood, protect settlements.</a:t>
                      </a:r>
                      <a:endParaRPr lang="en-GB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Straightening Channel</a:t>
                      </a:r>
                      <a:r>
                        <a:rPr lang="en-GB" sz="700" b="1" baseline="0" dirty="0"/>
                        <a:t> </a:t>
                      </a:r>
                      <a:r>
                        <a:rPr lang="en-GB" sz="700" baseline="0" dirty="0"/>
                        <a:t>– increases velocity to remove flood water.</a:t>
                      </a:r>
                    </a:p>
                    <a:p>
                      <a:r>
                        <a:rPr lang="en-GB" sz="700" b="1" baseline="0" dirty="0"/>
                        <a:t>Artificial Levees </a:t>
                      </a:r>
                      <a:r>
                        <a:rPr lang="en-GB" sz="700" baseline="0" dirty="0"/>
                        <a:t>– heightens river so flood water is contained. </a:t>
                      </a:r>
                    </a:p>
                    <a:p>
                      <a:r>
                        <a:rPr lang="en-GB" sz="700" b="1" baseline="0" dirty="0"/>
                        <a:t>Deepening or widening river </a:t>
                      </a:r>
                      <a:r>
                        <a:rPr lang="en-GB" sz="700" baseline="0" dirty="0"/>
                        <a:t>to increase capacity for a flood.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60277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642586"/>
              </p:ext>
            </p:extLst>
          </p:nvPr>
        </p:nvGraphicFramePr>
        <p:xfrm>
          <a:off x="5844334" y="0"/>
          <a:ext cx="4051926" cy="411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51926">
                  <a:extLst>
                    <a:ext uri="{9D8B030D-6E8A-4147-A177-3AD203B41FA5}">
                      <a16:colId xmlns:a16="http://schemas.microsoft.com/office/drawing/2014/main" val="3198919670"/>
                    </a:ext>
                  </a:extLst>
                </a:gridCol>
              </a:tblGrid>
              <a:tr h="161865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Lower Course of a River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665795"/>
                  </a:ext>
                </a:extLst>
              </a:tr>
              <a:tr h="193750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Near the river’s mouth, the river widens further and becomes</a:t>
                      </a:r>
                      <a:r>
                        <a:rPr lang="en-GB" sz="700" b="1" baseline="0" dirty="0"/>
                        <a:t> flatter. Material transported is deposited.</a:t>
                      </a:r>
                      <a:endParaRPr lang="en-GB" sz="7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9368"/>
                  </a:ext>
                </a:extLst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84409"/>
              </p:ext>
            </p:extLst>
          </p:nvPr>
        </p:nvGraphicFramePr>
        <p:xfrm>
          <a:off x="5844132" y="422585"/>
          <a:ext cx="2097597" cy="9298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7597">
                  <a:extLst>
                    <a:ext uri="{9D8B030D-6E8A-4147-A177-3AD203B41FA5}">
                      <a16:colId xmlns:a16="http://schemas.microsoft.com/office/drawing/2014/main" val="2757710440"/>
                    </a:ext>
                  </a:extLst>
                </a:gridCol>
              </a:tblGrid>
              <a:tr h="20990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Formation of</a:t>
                      </a:r>
                      <a:r>
                        <a:rPr lang="en-GB" sz="800" b="1" baseline="0" dirty="0"/>
                        <a:t> Floodplains and levees</a:t>
                      </a:r>
                      <a:endParaRPr lang="en-GB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839647"/>
                  </a:ext>
                </a:extLst>
              </a:tr>
              <a:tr h="404815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When a river floods, fine silt/alluvium</a:t>
                      </a:r>
                      <a:r>
                        <a:rPr lang="en-GB" sz="700" b="1" baseline="0" dirty="0"/>
                        <a:t> is deposited on the valley floor. Closer to the river’s banks, the heavier materials build up to form natural levees. </a:t>
                      </a:r>
                      <a:endParaRPr lang="en-GB" sz="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59813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dirty="0"/>
                        <a:t>Nutrient</a:t>
                      </a:r>
                      <a:r>
                        <a:rPr lang="en-GB" sz="700" baseline="0" dirty="0"/>
                        <a:t> rich soil makes it ideal for farming. </a:t>
                      </a:r>
                    </a:p>
                    <a:p>
                      <a:pPr marL="285750" indent="-285750">
                        <a:buFontTx/>
                        <a:buBlip>
                          <a:blip r:embed="rId2"/>
                        </a:buBlip>
                      </a:pPr>
                      <a:r>
                        <a:rPr lang="en-GB" sz="700" baseline="0" dirty="0"/>
                        <a:t>Flat land for building houses. 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435929"/>
                  </a:ext>
                </a:extLst>
              </a:tr>
            </a:tbl>
          </a:graphicData>
        </a:graphic>
      </p:graphicFrame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4" r="8774"/>
          <a:stretch/>
        </p:blipFill>
        <p:spPr>
          <a:xfrm>
            <a:off x="7994355" y="474855"/>
            <a:ext cx="1897981" cy="877576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56918"/>
              </p:ext>
            </p:extLst>
          </p:nvPr>
        </p:nvGraphicFramePr>
        <p:xfrm>
          <a:off x="9028" y="3985060"/>
          <a:ext cx="2693581" cy="28826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358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</a:tblGrid>
              <a:tr h="190696">
                <a:tc>
                  <a:txBody>
                    <a:bodyPr/>
                    <a:lstStyle/>
                    <a:p>
                      <a:r>
                        <a:rPr lang="en-GB" sz="700" dirty="0"/>
                        <a:t>Case Study: </a:t>
                      </a:r>
                      <a:r>
                        <a:rPr lang="en-GB" sz="700" dirty="0" smtClean="0"/>
                        <a:t>South</a:t>
                      </a:r>
                      <a:r>
                        <a:rPr lang="en-GB" sz="700" baseline="0" dirty="0" smtClean="0"/>
                        <a:t> Dorset</a:t>
                      </a:r>
                      <a:r>
                        <a:rPr lang="en-GB" sz="700" dirty="0" smtClean="0"/>
                        <a:t> </a:t>
                      </a:r>
                      <a:r>
                        <a:rPr lang="en-GB" sz="700" dirty="0"/>
                        <a:t>Coast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601425">
                <a:tc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on the </a:t>
                      </a:r>
                      <a:r>
                        <a:rPr lang="en-GB" sz="700" dirty="0" smtClean="0"/>
                        <a:t>South coast of Dorset. </a:t>
                      </a:r>
                      <a:r>
                        <a:rPr lang="en-GB" sz="700" dirty="0"/>
                        <a:t>The </a:t>
                      </a:r>
                      <a:r>
                        <a:rPr lang="en-GB" sz="700" dirty="0" smtClean="0"/>
                        <a:t>area </a:t>
                      </a:r>
                      <a:r>
                        <a:rPr lang="en-GB" sz="700" dirty="0"/>
                        <a:t>is a popular sea resort for tourists to visit all year round.</a:t>
                      </a:r>
                      <a:endParaRPr lang="en-GB" sz="700" baseline="0" dirty="0"/>
                    </a:p>
                    <a:p>
                      <a:r>
                        <a:rPr lang="en-GB" sz="700" baseline="0" dirty="0" smtClean="0"/>
                        <a:t>The area is famed for a wide array of attractive coastal landscape features.</a:t>
                      </a:r>
                      <a:endParaRPr lang="en-GB" sz="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114837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r>
                        <a:rPr lang="en-GB" sz="700" dirty="0"/>
                        <a:t>- </a:t>
                      </a:r>
                      <a:r>
                        <a:rPr lang="en-GB" sz="700" dirty="0" smtClean="0"/>
                        <a:t>Studland is a spit which is </a:t>
                      </a:r>
                      <a:r>
                        <a:rPr lang="en-GB" sz="700" dirty="0"/>
                        <a:t>dominated by dunes that are formed when sand is trapped and built up behind objects.</a:t>
                      </a:r>
                    </a:p>
                    <a:p>
                      <a:r>
                        <a:rPr lang="en-GB" sz="700" dirty="0" smtClean="0"/>
                        <a:t>-Swanage Bay is formed when soft clay is eroded between two headlands. </a:t>
                      </a:r>
                      <a:endParaRPr lang="en-GB" sz="700" baseline="0" dirty="0"/>
                    </a:p>
                    <a:p>
                      <a:r>
                        <a:rPr lang="en-GB" sz="700" baseline="0" dirty="0" smtClean="0"/>
                        <a:t>-At Old Harry Rocks the cliffs are retreating. The sight is an example of a stack and arch formed in chalk near Swanage.</a:t>
                      </a:r>
                      <a:endParaRPr lang="en-GB" sz="700" baseline="0" dirty="0"/>
                    </a:p>
                    <a:p>
                      <a:r>
                        <a:rPr lang="en-GB" sz="700" baseline="0" dirty="0" smtClean="0"/>
                        <a:t>- There are examples of wave cut platforms at </a:t>
                      </a:r>
                      <a:r>
                        <a:rPr lang="en-GB" sz="700" baseline="0" dirty="0" err="1" smtClean="0"/>
                        <a:t>Kimmeridge</a:t>
                      </a:r>
                      <a:r>
                        <a:rPr lang="en-GB" sz="700" baseline="0" dirty="0" smtClean="0"/>
                        <a:t> Bay.</a:t>
                      </a:r>
                      <a:endParaRPr lang="en-GB" sz="7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858514">
                <a:tc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 smtClean="0"/>
                        <a:t>-Lyme Regis </a:t>
                      </a:r>
                      <a:r>
                        <a:rPr lang="en-GB" sz="700" dirty="0"/>
                        <a:t>is </a:t>
                      </a:r>
                      <a:r>
                        <a:rPr lang="en-GB" sz="700" dirty="0" smtClean="0"/>
                        <a:t>now protected </a:t>
                      </a:r>
                      <a:r>
                        <a:rPr lang="en-GB" sz="700" dirty="0"/>
                        <a:t>by a number of groynes. These trap sand to build up the beach for better protection.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-The town is also protected by large sea walls </a:t>
                      </a:r>
                      <a:r>
                        <a:rPr lang="en-GB" sz="700" dirty="0" smtClean="0"/>
                        <a:t>and rock armour to </a:t>
                      </a:r>
                      <a:r>
                        <a:rPr lang="en-GB" sz="700" dirty="0"/>
                        <a:t>prevent flooding and deflect the waves energy. </a:t>
                      </a:r>
                      <a:r>
                        <a:rPr lang="en-GB" sz="700" dirty="0" smtClean="0"/>
                        <a:t>The cliff is drained</a:t>
                      </a:r>
                      <a:r>
                        <a:rPr lang="en-GB" sz="700" baseline="0" dirty="0" smtClean="0"/>
                        <a:t> to stop water building up and </a:t>
                      </a:r>
                      <a:r>
                        <a:rPr lang="en-GB" sz="700" baseline="0" smtClean="0"/>
                        <a:t>causing landslides.</a:t>
                      </a:r>
                      <a:endParaRPr lang="en-GB" sz="7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 smtClean="0"/>
                        <a:t>-£ million  </a:t>
                      </a:r>
                      <a:r>
                        <a:rPr lang="en-GB" sz="700" dirty="0"/>
                        <a:t>has been spent on beach nourishment to add sediment to beach for increased protection against flooding.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200996"/>
              </p:ext>
            </p:extLst>
          </p:nvPr>
        </p:nvGraphicFramePr>
        <p:xfrm>
          <a:off x="6124349" y="4585826"/>
          <a:ext cx="3745682" cy="22634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50911">
                  <a:extLst>
                    <a:ext uri="{9D8B030D-6E8A-4147-A177-3AD203B41FA5}">
                      <a16:colId xmlns:a16="http://schemas.microsoft.com/office/drawing/2014/main" val="688434111"/>
                    </a:ext>
                  </a:extLst>
                </a:gridCol>
                <a:gridCol w="1394771">
                  <a:extLst>
                    <a:ext uri="{9D8B030D-6E8A-4147-A177-3AD203B41FA5}">
                      <a16:colId xmlns:a16="http://schemas.microsoft.com/office/drawing/2014/main" val="2718069458"/>
                    </a:ext>
                  </a:extLst>
                </a:gridCol>
              </a:tblGrid>
              <a:tr h="193145">
                <a:tc gridSpan="2">
                  <a:txBody>
                    <a:bodyPr/>
                    <a:lstStyle/>
                    <a:p>
                      <a:r>
                        <a:rPr lang="en-GB" sz="700" dirty="0"/>
                        <a:t>Case Study: The River Tees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09507"/>
                  </a:ext>
                </a:extLst>
              </a:tr>
              <a:tr h="333439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Location and Background</a:t>
                      </a:r>
                    </a:p>
                    <a:p>
                      <a:r>
                        <a:rPr lang="en-GB" sz="700" dirty="0"/>
                        <a:t>Located in the North of England and flows 137km</a:t>
                      </a:r>
                      <a:r>
                        <a:rPr lang="en-GB" sz="700" baseline="0" dirty="0"/>
                        <a:t> from the Pennines to the North Sea at Red Car. </a:t>
                      </a:r>
                      <a:endParaRPr lang="en-GB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61191"/>
                  </a:ext>
                </a:extLst>
              </a:tr>
              <a:tr h="1025154">
                <a:tc>
                  <a:txBody>
                    <a:bodyPr/>
                    <a:lstStyle/>
                    <a:p>
                      <a:r>
                        <a:rPr lang="en-GB" sz="700" b="1" dirty="0"/>
                        <a:t>Geomorphic Processes 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Upper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V-Shaped valley, rapids and waterfalls. </a:t>
                      </a:r>
                      <a:r>
                        <a:rPr lang="en-GB" sz="700" baseline="0" dirty="0" err="1">
                          <a:latin typeface="+mn-lt"/>
                        </a:rPr>
                        <a:t>Highforce</a:t>
                      </a:r>
                      <a:r>
                        <a:rPr lang="en-GB" sz="700" baseline="0" dirty="0">
                          <a:latin typeface="+mn-lt"/>
                        </a:rPr>
                        <a:t> Waterfall drops 21m and is made from harder Whinstone and softer limestone rocks. Gradually a gorge has been formed.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Middle – </a:t>
                      </a:r>
                      <a:r>
                        <a:rPr lang="en-GB" sz="700" baseline="0" dirty="0">
                          <a:latin typeface="+mn-lt"/>
                        </a:rPr>
                        <a:t>Features include meanders and ox-bow lakes. The meander near Yarm encloses the town. 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GB" sz="700" b="1" baseline="0" dirty="0">
                          <a:latin typeface="+mn-lt"/>
                        </a:rPr>
                        <a:t>Lower – </a:t>
                      </a:r>
                      <a:r>
                        <a:rPr lang="en-GB" sz="700" baseline="0" dirty="0">
                          <a:latin typeface="+mn-lt"/>
                        </a:rPr>
                        <a:t>Greater lateral erosion creates features such as floodplains &amp; levees. Mudflats at the river’s estuary. </a:t>
                      </a:r>
                      <a:endParaRPr lang="en-GB" sz="7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</a:pPr>
                      <a:endParaRPr lang="en-GB" sz="700" baseline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010276"/>
                  </a:ext>
                </a:extLst>
              </a:tr>
              <a:tr h="680341">
                <a:tc gridSpan="2">
                  <a:txBody>
                    <a:bodyPr/>
                    <a:lstStyle/>
                    <a:p>
                      <a:r>
                        <a:rPr lang="en-GB" sz="700" b="1" dirty="0"/>
                        <a:t>Management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dirty="0"/>
                        <a:t>-Towns such as Yarm and Middleborough are</a:t>
                      </a:r>
                      <a:r>
                        <a:rPr lang="en-GB" sz="700" baseline="0" dirty="0"/>
                        <a:t> economically and socially important due to houses and jobs that are located there.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-Dams and reservoirs in the upper course,  controls river’s flow during high &amp; low rainfall.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700" baseline="0" dirty="0"/>
                        <a:t>- Better flood warning systems, more flood zoning and river dredging reduces flooding.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36839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C882493-EC53-4708-B27E-869136F5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63409"/>
              </p:ext>
            </p:extLst>
          </p:nvPr>
        </p:nvGraphicFramePr>
        <p:xfrm>
          <a:off x="5838332" y="2602281"/>
          <a:ext cx="4046764" cy="196390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23382">
                  <a:extLst>
                    <a:ext uri="{9D8B030D-6E8A-4147-A177-3AD203B41FA5}">
                      <a16:colId xmlns:a16="http://schemas.microsoft.com/office/drawing/2014/main" val="3249148915"/>
                    </a:ext>
                  </a:extLst>
                </a:gridCol>
                <a:gridCol w="2023382">
                  <a:extLst>
                    <a:ext uri="{9D8B030D-6E8A-4147-A177-3AD203B41FA5}">
                      <a16:colId xmlns:a16="http://schemas.microsoft.com/office/drawing/2014/main" val="1509545877"/>
                    </a:ext>
                  </a:extLst>
                </a:gridCol>
              </a:tblGrid>
              <a:tr h="221732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Hydrographs and River Discharge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68481"/>
                  </a:ext>
                </a:extLst>
              </a:tr>
              <a:tr h="348435">
                <a:tc gridSpan="2"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River discharge is the volume of water that flows in a river. Hydrographs who discharge at a certain point in a river changes over time in relation to rainfall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73126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1. </a:t>
                      </a:r>
                      <a:r>
                        <a:rPr lang="en-GB" sz="800" b="1" dirty="0"/>
                        <a:t>Peak discharge </a:t>
                      </a:r>
                      <a:r>
                        <a:rPr lang="en-GB" sz="800" dirty="0"/>
                        <a:t>is the discharge in a period of time.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7890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2. </a:t>
                      </a:r>
                      <a:r>
                        <a:rPr lang="en-GB" sz="800" b="1" dirty="0"/>
                        <a:t>Lag time </a:t>
                      </a:r>
                      <a:r>
                        <a:rPr lang="en-GB" sz="800" dirty="0"/>
                        <a:t>is the delay between peak rainfall and peak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284207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3. </a:t>
                      </a:r>
                      <a:r>
                        <a:rPr lang="en-GB" sz="800" b="1" dirty="0"/>
                        <a:t>Rising limb </a:t>
                      </a:r>
                      <a:r>
                        <a:rPr lang="en-GB" sz="800" dirty="0"/>
                        <a:t>is the increase in river discharge.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619224"/>
                  </a:ext>
                </a:extLst>
              </a:tr>
              <a:tr h="348435">
                <a:tc>
                  <a:txBody>
                    <a:bodyPr/>
                    <a:lstStyle/>
                    <a:p>
                      <a:r>
                        <a:rPr lang="en-GB" sz="800" dirty="0"/>
                        <a:t>4. </a:t>
                      </a:r>
                      <a:r>
                        <a:rPr lang="en-GB" sz="800" b="1" dirty="0"/>
                        <a:t>Falling limb </a:t>
                      </a:r>
                      <a:r>
                        <a:rPr lang="en-GB" sz="800" dirty="0"/>
                        <a:t>is the decrease in river discharge to normal level.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3327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E84B03A3-A770-4727-A506-CB220ED804D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97" y="3255486"/>
            <a:ext cx="2008648" cy="131070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47DB556E-3B2E-43BE-8131-CE731F056B7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335" y="5174130"/>
            <a:ext cx="1350955" cy="960373"/>
          </a:xfrm>
          <a:prstGeom prst="rect">
            <a:avLst/>
          </a:prstGeom>
        </p:spPr>
      </p:pic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35E8F75-9510-49CE-9642-240B830AA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4763"/>
              </p:ext>
            </p:extLst>
          </p:nvPr>
        </p:nvGraphicFramePr>
        <p:xfrm>
          <a:off x="2750558" y="20046"/>
          <a:ext cx="3054614" cy="1203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4183">
                  <a:extLst>
                    <a:ext uri="{9D8B030D-6E8A-4147-A177-3AD203B41FA5}">
                      <a16:colId xmlns:a16="http://schemas.microsoft.com/office/drawing/2014/main" val="1714131732"/>
                    </a:ext>
                  </a:extLst>
                </a:gridCol>
                <a:gridCol w="2210431">
                  <a:extLst>
                    <a:ext uri="{9D8B030D-6E8A-4147-A177-3AD203B41FA5}">
                      <a16:colId xmlns:a16="http://schemas.microsoft.com/office/drawing/2014/main" val="40788780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800" dirty="0"/>
                        <a:t>Water Cycle Key Terms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187876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Precipitation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Moisture falling from clouds as rain, snow or hail.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55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Interception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Vegetation prevent water reaching the ground.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37780"/>
                  </a:ext>
                </a:extLst>
              </a:tr>
              <a:tr h="158363">
                <a:tc>
                  <a:txBody>
                    <a:bodyPr/>
                    <a:lstStyle/>
                    <a:p>
                      <a:r>
                        <a:rPr lang="en-GB" sz="700" b="1" dirty="0"/>
                        <a:t>Surface Runoff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flowing over surface of the land into rivers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56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Infiltration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absorbed into the soil from the ground.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700" b="1" dirty="0"/>
                        <a:t>Transpiration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/>
                        <a:t>Water lost through leaves of plants.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65481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2768EF06-DF38-4CF2-88BB-261C385386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32614"/>
              </p:ext>
            </p:extLst>
          </p:nvPr>
        </p:nvGraphicFramePr>
        <p:xfrm>
          <a:off x="2758147" y="1194918"/>
          <a:ext cx="3047026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3513">
                  <a:extLst>
                    <a:ext uri="{9D8B030D-6E8A-4147-A177-3AD203B41FA5}">
                      <a16:colId xmlns:a16="http://schemas.microsoft.com/office/drawing/2014/main" val="1792463561"/>
                    </a:ext>
                  </a:extLst>
                </a:gridCol>
                <a:gridCol w="1523513">
                  <a:extLst>
                    <a:ext uri="{9D8B030D-6E8A-4147-A177-3AD203B41FA5}">
                      <a16:colId xmlns:a16="http://schemas.microsoft.com/office/drawing/2014/main" val="2081444353"/>
                    </a:ext>
                  </a:extLst>
                </a:gridCol>
              </a:tblGrid>
              <a:tr h="131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700" dirty="0"/>
                        <a:t>Physical and Human Causes of Flooding.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298206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Prolong &amp; heavy rainfall</a:t>
                      </a:r>
                    </a:p>
                    <a:p>
                      <a:r>
                        <a:rPr lang="en-GB" sz="700" dirty="0"/>
                        <a:t>Long periods of rain causes soil to become saturated leading runoff.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Geology</a:t>
                      </a:r>
                    </a:p>
                    <a:p>
                      <a:r>
                        <a:rPr lang="en-GB" sz="700" dirty="0"/>
                        <a:t>Impermeable rocks causes surface runoff to increase river discharge.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290141"/>
                  </a:ext>
                </a:extLst>
              </a:tr>
              <a:tr h="343044"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Physical: </a:t>
                      </a:r>
                      <a:r>
                        <a:rPr lang="en-GB" sz="700" b="1" dirty="0"/>
                        <a:t>Relief </a:t>
                      </a:r>
                    </a:p>
                    <a:p>
                      <a:r>
                        <a:rPr lang="en-GB" sz="700" dirty="0"/>
                        <a:t>Steep-sided valleys channels water to flow quickly into rivers causing greater discharge.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00" b="1" i="1" dirty="0"/>
                        <a:t>Human: </a:t>
                      </a:r>
                      <a:r>
                        <a:rPr lang="en-GB" sz="700" b="1" dirty="0"/>
                        <a:t>Land Use </a:t>
                      </a:r>
                    </a:p>
                    <a:p>
                      <a:r>
                        <a:rPr lang="en-GB" sz="700" dirty="0"/>
                        <a:t>Tarmac and concrete are impermeable. This prevents infiltration &amp; causes surface runoff.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720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64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3618</TotalTime>
  <Words>1840</Words>
  <Application>Microsoft Office PowerPoint</Application>
  <PresentationFormat>A4 Paper (210x297 mm)</PresentationFormat>
  <Paragraphs>220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CLARK Andrew</cp:lastModifiedBy>
  <cp:revision>69</cp:revision>
  <cp:lastPrinted>2017-09-17T14:10:12Z</cp:lastPrinted>
  <dcterms:created xsi:type="dcterms:W3CDTF">2016-08-28T19:28:19Z</dcterms:created>
  <dcterms:modified xsi:type="dcterms:W3CDTF">2018-10-30T15:46:04Z</dcterms:modified>
</cp:coreProperties>
</file>