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9906000" cy="6858000" type="A4"/>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D0EF"/>
          </a:solidFill>
        </a:fill>
      </a:tcStyle>
    </a:wholeTbl>
    <a:band2H>
      <a:tcTxStyle/>
      <a:tcStyle>
        <a:tcBdr/>
        <a:fill>
          <a:solidFill>
            <a:srgbClr val="EFE9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CBDB"/>
          </a:solidFill>
        </a:fill>
      </a:tcStyle>
    </a:wholeTbl>
    <a:band2H>
      <a:tcTxStyle/>
      <a:tcStyle>
        <a:tcBdr/>
        <a:fill>
          <a:solidFill>
            <a:srgbClr val="EEE7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1F1"/>
          </a:solidFill>
        </a:fill>
      </a:tcStyle>
    </a:wholeTbl>
    <a:band2H>
      <a:tcTxStyle/>
      <a:tcStyle>
        <a:tcBdr/>
        <a:fill>
          <a:solidFill>
            <a:srgbClr val="EBE9F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8F1"/>
          </a:solidFill>
        </a:fill>
      </a:tcStyle>
    </a:wholeTbl>
    <a:band2H>
      <a:tcTxStyle/>
      <a:tcStyle>
        <a:tcBdr/>
        <a:fill>
          <a:solidFill>
            <a:srgbClr val="E9ECF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2856" y="-204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711200" y="744538"/>
            <a:ext cx="5375275" cy="3722687"/>
          </a:xfrm>
          <a:prstGeom prst="rect">
            <a:avLst/>
          </a:prstGeom>
        </p:spPr>
        <p:txBody>
          <a:bodyPr/>
          <a:lstStyle/>
          <a:p>
            <a:endParaRPr/>
          </a:p>
        </p:txBody>
      </p:sp>
      <p:sp>
        <p:nvSpPr>
          <p:cNvPr id="110" name="Shape 110"/>
          <p:cNvSpPr>
            <a:spLocks noGrp="1"/>
          </p:cNvSpPr>
          <p:nvPr>
            <p:ph type="body" sz="quarter" idx="1"/>
          </p:nvPr>
        </p:nvSpPr>
        <p:spPr>
          <a:xfrm>
            <a:off x="906357" y="4715153"/>
            <a:ext cx="4984962" cy="4466987"/>
          </a:xfrm>
          <a:prstGeom prst="rect">
            <a:avLst/>
          </a:prstGeom>
        </p:spPr>
        <p:txBody>
          <a:bodyPr/>
          <a:lstStyle/>
          <a:p>
            <a:endParaRPr/>
          </a:p>
        </p:txBody>
      </p:sp>
    </p:spTree>
    <p:extLst>
      <p:ext uri="{BB962C8B-B14F-4D97-AF65-F5344CB8AC3E}">
        <p14:creationId xmlns:p14="http://schemas.microsoft.com/office/powerpoint/2010/main" val="65085216"/>
      </p:ext>
    </p:extLst>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742950" y="1122362"/>
            <a:ext cx="84201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238250" y="3602037"/>
            <a:ext cx="74295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7088982" y="365125"/>
            <a:ext cx="2135982" cy="5811838"/>
          </a:xfrm>
          <a:prstGeom prst="rect">
            <a:avLst/>
          </a:prstGeom>
        </p:spPr>
        <p:txBody>
          <a:bodyPr/>
          <a:lstStyle/>
          <a:p>
            <a:r>
              <a:t>Title Text</a:t>
            </a:r>
          </a:p>
        </p:txBody>
      </p:sp>
      <p:sp>
        <p:nvSpPr>
          <p:cNvPr id="102" name="Body Level One…"/>
          <p:cNvSpPr txBox="1">
            <a:spLocks noGrp="1"/>
          </p:cNvSpPr>
          <p:nvPr>
            <p:ph type="body" idx="1"/>
          </p:nvPr>
        </p:nvSpPr>
        <p:spPr>
          <a:xfrm>
            <a:off x="681037" y="365125"/>
            <a:ext cx="6284121"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675878" y="1709740"/>
            <a:ext cx="8543926"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675878" y="4589464"/>
            <a:ext cx="8543926" cy="1500188"/>
          </a:xfrm>
          <a:prstGeom prst="rect">
            <a:avLst/>
          </a:prstGeom>
        </p:spPr>
        <p:txBody>
          <a:bodyPr/>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681037" y="1825625"/>
            <a:ext cx="4210051"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682328" y="365127"/>
            <a:ext cx="8543926" cy="1325563"/>
          </a:xfrm>
          <a:prstGeom prst="rect">
            <a:avLst/>
          </a:prstGeom>
        </p:spPr>
        <p:txBody>
          <a:bodyPr/>
          <a:lstStyle/>
          <a:p>
            <a:r>
              <a:t>Title Text</a:t>
            </a:r>
          </a:p>
        </p:txBody>
      </p:sp>
      <p:sp>
        <p:nvSpPr>
          <p:cNvPr id="48" name="Body Level One…"/>
          <p:cNvSpPr txBox="1">
            <a:spLocks noGrp="1"/>
          </p:cNvSpPr>
          <p:nvPr>
            <p:ph type="body" sz="quarter" idx="1"/>
          </p:nvPr>
        </p:nvSpPr>
        <p:spPr>
          <a:xfrm>
            <a:off x="682328" y="1681163"/>
            <a:ext cx="4190703"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5014912" y="1681163"/>
            <a:ext cx="4211341"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682328" y="457200"/>
            <a:ext cx="3194943"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4211339" y="987427"/>
            <a:ext cx="5014914" cy="4873626"/>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682328" y="2057400"/>
            <a:ext cx="3194943"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682328" y="457200"/>
            <a:ext cx="3194943"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13"/>
          </p:nvPr>
        </p:nvSpPr>
        <p:spPr>
          <a:xfrm>
            <a:off x="4211339" y="987427"/>
            <a:ext cx="5014914" cy="4873626"/>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682328" y="2057400"/>
            <a:ext cx="3194943"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81037" y="365127"/>
            <a:ext cx="8543926" cy="1325563"/>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681037" y="1825625"/>
            <a:ext cx="8543926" cy="4351338"/>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960981" y="6404294"/>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jpeg"/><Relationship Id="rId18" Type="http://schemas.openxmlformats.org/officeDocument/2006/relationships/image" Target="../media/image16.png"/><Relationship Id="rId26" Type="http://schemas.openxmlformats.org/officeDocument/2006/relationships/image" Target="../media/image24.png"/><Relationship Id="rId3" Type="http://schemas.openxmlformats.org/officeDocument/2006/relationships/image" Target="../media/image2.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jpeg"/><Relationship Id="rId17" Type="http://schemas.openxmlformats.org/officeDocument/2006/relationships/image" Target="../media/image15.png"/><Relationship Id="rId25" Type="http://schemas.openxmlformats.org/officeDocument/2006/relationships/image" Target="../media/image23.png"/><Relationship Id="rId2" Type="http://schemas.openxmlformats.org/officeDocument/2006/relationships/image" Target="../media/image1.jpeg"/><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jpeg"/><Relationship Id="rId24" Type="http://schemas.openxmlformats.org/officeDocument/2006/relationships/image" Target="../media/image22.png"/><Relationship Id="rId5" Type="http://schemas.openxmlformats.org/officeDocument/2006/relationships/hyperlink" Target="https://www.google.co.uk/url?sa=i&amp;rct=j&amp;q=&amp;esrc=s&amp;frm=1&amp;source=images&amp;cd=&amp;cad=rja&amp;uact=8&amp;ved=0ahUKEwj8zsS1kv3NAhVCAsAKHTU7AvkQjRwIBw&amp;url=https://en.wikipedia.org/wiki/Urbanization&amp;psig=AFQjCNHKy6Li_tIBAKd_mUzHYp8ER9xThQ&amp;ust=1468935795384553" TargetMode="External"/><Relationship Id="rId15" Type="http://schemas.openxmlformats.org/officeDocument/2006/relationships/image" Target="../media/image13.jpeg"/><Relationship Id="rId23" Type="http://schemas.openxmlformats.org/officeDocument/2006/relationships/image" Target="../media/image21.png"/><Relationship Id="rId28" Type="http://schemas.openxmlformats.org/officeDocument/2006/relationships/image" Target="../media/image26.png"/><Relationship Id="rId10" Type="http://schemas.openxmlformats.org/officeDocument/2006/relationships/image" Target="../media/image8.jpeg"/><Relationship Id="rId19" Type="http://schemas.openxmlformats.org/officeDocument/2006/relationships/image" Target="../media/image17.png"/><Relationship Id="rId4" Type="http://schemas.openxmlformats.org/officeDocument/2006/relationships/image" Target="../media/image3.png"/><Relationship Id="rId9" Type="http://schemas.openxmlformats.org/officeDocument/2006/relationships/image" Target="../media/image7.png"/><Relationship Id="rId14" Type="http://schemas.openxmlformats.org/officeDocument/2006/relationships/image" Target="../media/image12.jpeg"/><Relationship Id="rId22" Type="http://schemas.openxmlformats.org/officeDocument/2006/relationships/image" Target="../media/image20.png"/><Relationship Id="rId27" Type="http://schemas.openxmlformats.org/officeDocument/2006/relationships/image" Target="../media/image25.png"/></Relationships>
</file>

<file path=ppt/slides/_rels/slide2.xml.rels><?xml version="1.0" encoding="UTF-8" standalone="yes"?>
<Relationships xmlns="http://schemas.openxmlformats.org/package/2006/relationships"><Relationship Id="rId8" Type="http://schemas.openxmlformats.org/officeDocument/2006/relationships/hyperlink" Target="https://www.google.com/url?sa=i&amp;rct=j&amp;q=&amp;esrc=s&amp;source=images&amp;cd=&amp;cad=rja&amp;uact=8&amp;ved=2ahUKEwi3q5bsrtDbAhUTTcAKHcQpCDEQjRx6BAgBEAU&amp;url=https://en.wikipedia.org/wiki/London&amp;psig=AOvVaw06QbuBMwsNx2riMUUANYV-&amp;ust=1528969883767381" TargetMode="External"/><Relationship Id="rId3" Type="http://schemas.openxmlformats.org/officeDocument/2006/relationships/image" Target="../media/image28.gif"/><Relationship Id="rId7" Type="http://schemas.openxmlformats.org/officeDocument/2006/relationships/image" Target="../media/image32.png"/><Relationship Id="rId2" Type="http://schemas.openxmlformats.org/officeDocument/2006/relationships/image" Target="../media/image27.gif"/><Relationship Id="rId1" Type="http://schemas.openxmlformats.org/officeDocument/2006/relationships/slideLayout" Target="../slideLayouts/slideLayout7.xml"/><Relationship Id="rId6" Type="http://schemas.openxmlformats.org/officeDocument/2006/relationships/image" Target="../media/image31.jpeg"/><Relationship Id="rId5" Type="http://schemas.openxmlformats.org/officeDocument/2006/relationships/image" Target="../media/image30.png"/><Relationship Id="rId4" Type="http://schemas.openxmlformats.org/officeDocument/2006/relationships/image" Target="../media/image2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Box 3"/>
          <p:cNvSpPr txBox="1"/>
          <p:nvPr/>
        </p:nvSpPr>
        <p:spPr>
          <a:xfrm>
            <a:off x="3230650" y="3509100"/>
            <a:ext cx="3376675" cy="7518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200" b="1">
                <a:solidFill>
                  <a:srgbClr val="7030A0"/>
                </a:solidFill>
                <a:effectLst>
                  <a:outerShdw blurRad="38100" dist="38100" dir="2700000" rotWithShape="0">
                    <a:srgbClr val="000000">
                      <a:alpha val="43137"/>
                    </a:srgbClr>
                  </a:outerShdw>
                </a:effectLst>
              </a:defRPr>
            </a:lvl1pPr>
          </a:lstStyle>
          <a:p>
            <a:r>
              <a:t>Urban Issues &amp; Challenges</a:t>
            </a:r>
          </a:p>
        </p:txBody>
      </p:sp>
      <p:sp>
        <p:nvSpPr>
          <p:cNvPr id="113" name="TextBox 37"/>
          <p:cNvSpPr txBox="1"/>
          <p:nvPr/>
        </p:nvSpPr>
        <p:spPr>
          <a:xfrm>
            <a:off x="3192302" y="3215745"/>
            <a:ext cx="3519626" cy="332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600" b="1">
                <a:solidFill>
                  <a:srgbClr val="7030A0"/>
                </a:solidFill>
                <a:effectLst>
                  <a:outerShdw blurRad="38100" dist="38100" dir="2700000" rotWithShape="0">
                    <a:srgbClr val="000000">
                      <a:alpha val="43137"/>
                    </a:srgbClr>
                  </a:outerShdw>
                </a:effectLst>
              </a:defRPr>
            </a:lvl1pPr>
          </a:lstStyle>
          <a:p>
            <a:r>
              <a:t>Unit 2a</a:t>
            </a:r>
          </a:p>
        </p:txBody>
      </p:sp>
      <p:graphicFrame>
        <p:nvGraphicFramePr>
          <p:cNvPr id="114" name="Table 5"/>
          <p:cNvGraphicFramePr/>
          <p:nvPr/>
        </p:nvGraphicFramePr>
        <p:xfrm>
          <a:off x="11177" y="0"/>
          <a:ext cx="3175468" cy="1965960"/>
        </p:xfrm>
        <a:graphic>
          <a:graphicData uri="http://schemas.openxmlformats.org/drawingml/2006/table">
            <a:tbl>
              <a:tblPr firstRow="1" bandRow="1">
                <a:tableStyleId>{4C3C2611-4C71-4FC5-86AE-919BDF0F9419}</a:tableStyleId>
              </a:tblPr>
              <a:tblGrid>
                <a:gridCol w="1326303">
                  <a:extLst>
                    <a:ext uri="{9D8B030D-6E8A-4147-A177-3AD203B41FA5}">
                      <a16:colId xmlns:a16="http://schemas.microsoft.com/office/drawing/2014/main" val="20000"/>
                    </a:ext>
                  </a:extLst>
                </a:gridCol>
                <a:gridCol w="1849165">
                  <a:extLst>
                    <a:ext uri="{9D8B030D-6E8A-4147-A177-3AD203B41FA5}">
                      <a16:colId xmlns:a16="http://schemas.microsoft.com/office/drawing/2014/main" val="20001"/>
                    </a:ext>
                  </a:extLst>
                </a:gridCol>
              </a:tblGrid>
              <a:tr h="220069">
                <a:tc gridSpan="2">
                  <a:txBody>
                    <a:bodyPr/>
                    <a:lstStyle/>
                    <a:p>
                      <a:pPr algn="ctr" defTabSz="914400">
                        <a:defRPr sz="1800" b="0">
                          <a:solidFill>
                            <a:srgbClr val="000000"/>
                          </a:solidFill>
                        </a:defRPr>
                      </a:pPr>
                      <a:r>
                        <a:rPr sz="900" b="1">
                          <a:solidFill>
                            <a:srgbClr val="FFFFFF"/>
                          </a:solidFill>
                        </a:rPr>
                        <a:t>What is Urbanisation?</a:t>
                      </a:r>
                    </a:p>
                  </a:txBody>
                  <a:tcPr marL="45720" marR="45720" horzOverflow="overflow"/>
                </a:tc>
                <a:tc hMerge="1">
                  <a:txBody>
                    <a:bodyPr/>
                    <a:lstStyle/>
                    <a:p>
                      <a:endParaRPr lang="en-US"/>
                    </a:p>
                  </a:txBody>
                  <a:tcPr/>
                </a:tc>
                <a:extLst>
                  <a:ext uri="{0D108BD9-81ED-4DB2-BD59-A6C34878D82A}">
                    <a16:rowId xmlns:a16="http://schemas.microsoft.com/office/drawing/2014/main" val="10000"/>
                  </a:ext>
                </a:extLst>
              </a:tr>
              <a:tr h="440138">
                <a:tc gridSpan="2">
                  <a:txBody>
                    <a:bodyPr/>
                    <a:lstStyle/>
                    <a:p>
                      <a:pPr algn="ctr" defTabSz="914400">
                        <a:defRPr sz="800" b="1"/>
                      </a:pPr>
                      <a:r>
                        <a:t>This is an increase in the amount of people living in urban areas such as towns or cities. In 2007, the UN announced that for the first time, more than 50 % of the world’s population live in urban areas</a:t>
                      </a:r>
                      <a:r>
                        <a:rPr b="0"/>
                        <a:t>. </a:t>
                      </a:r>
                    </a:p>
                  </a:txBody>
                  <a:tcPr marL="45720" marR="45720" horzOverflow="overflow">
                    <a:solidFill>
                      <a:srgbClr val="F1CCF0"/>
                    </a:solidFill>
                  </a:tcPr>
                </a:tc>
                <a:tc hMerge="1">
                  <a:txBody>
                    <a:bodyPr/>
                    <a:lstStyle/>
                    <a:p>
                      <a:endParaRPr lang="en-US"/>
                    </a:p>
                  </a:txBody>
                  <a:tcPr/>
                </a:tc>
                <a:extLst>
                  <a:ext uri="{0D108BD9-81ED-4DB2-BD59-A6C34878D82A}">
                    <a16:rowId xmlns:a16="http://schemas.microsoft.com/office/drawing/2014/main" val="10001"/>
                  </a:ext>
                </a:extLst>
              </a:tr>
              <a:tr h="322768">
                <a:tc>
                  <a:txBody>
                    <a:bodyPr/>
                    <a:lstStyle/>
                    <a:p>
                      <a:pPr algn="ctr" defTabSz="914400">
                        <a:defRPr sz="1800"/>
                      </a:pPr>
                      <a:r>
                        <a:rPr sz="800" b="1"/>
                        <a:t>Where is Urbanisation happening?</a:t>
                      </a:r>
                    </a:p>
                  </a:txBody>
                  <a:tcPr marL="45720" marR="45720" horzOverflow="overflow">
                    <a:solidFill>
                      <a:srgbClr val="C39AE5"/>
                    </a:solidFill>
                  </a:tcPr>
                </a:tc>
                <a:tc rowSpan="2">
                  <a:txBody>
                    <a:bodyPr/>
                    <a:lstStyle/>
                    <a:p>
                      <a:pPr algn="ctr" defTabSz="914400">
                        <a:defRPr sz="800"/>
                      </a:pPr>
                      <a:endParaRPr/>
                    </a:p>
                    <a:p>
                      <a:pPr algn="ctr" defTabSz="914400">
                        <a:defRPr sz="800"/>
                      </a:pPr>
                      <a:endParaRPr/>
                    </a:p>
                    <a:p>
                      <a:pPr algn="ctr" defTabSz="914400">
                        <a:defRPr sz="800"/>
                      </a:pPr>
                      <a:endParaRPr/>
                    </a:p>
                    <a:p>
                      <a:pPr algn="ctr" defTabSz="914400">
                        <a:defRPr sz="800"/>
                      </a:pPr>
                      <a:endParaRPr/>
                    </a:p>
                    <a:p>
                      <a:pPr algn="ctr" defTabSz="914400">
                        <a:defRPr sz="800"/>
                      </a:pPr>
                      <a:endParaRPr/>
                    </a:p>
                    <a:p>
                      <a:pPr algn="ctr" defTabSz="914400">
                        <a:defRPr sz="800"/>
                      </a:pPr>
                      <a:endParaRPr/>
                    </a:p>
                    <a:p>
                      <a:pPr algn="ctr" defTabSz="914400">
                        <a:defRPr sz="800"/>
                      </a:pPr>
                      <a:endParaRPr/>
                    </a:p>
                    <a:p>
                      <a:pPr algn="ctr" defTabSz="914400">
                        <a:defRPr sz="800"/>
                      </a:pPr>
                      <a:endParaRPr/>
                    </a:p>
                  </a:txBody>
                  <a:tcPr marL="45720" marR="45720" horzOverflow="overflow">
                    <a:solidFill>
                      <a:srgbClr val="EBDDF6"/>
                    </a:solidFill>
                  </a:tcPr>
                </a:tc>
                <a:extLst>
                  <a:ext uri="{0D108BD9-81ED-4DB2-BD59-A6C34878D82A}">
                    <a16:rowId xmlns:a16="http://schemas.microsoft.com/office/drawing/2014/main" val="10002"/>
                  </a:ext>
                </a:extLst>
              </a:tr>
              <a:tr h="909619">
                <a:tc>
                  <a:txBody>
                    <a:bodyPr/>
                    <a:lstStyle/>
                    <a:p>
                      <a:pPr algn="ctr" defTabSz="914400">
                        <a:defRPr sz="1800"/>
                      </a:pPr>
                      <a:r>
                        <a:rPr sz="800"/>
                        <a:t>Urbanisation is happening all over the word  but in LICs and NEEs rates are much faster than HICs. This is mostly because of the rapid  economic growth they are experiencing.</a:t>
                      </a:r>
                    </a:p>
                  </a:txBody>
                  <a:tcPr marL="45720" marR="45720" horzOverflow="overflow">
                    <a:solidFill>
                      <a:srgbClr val="EBDDF6"/>
                    </a:solidFill>
                  </a:tcPr>
                </a:tc>
                <a:tc vMerge="1">
                  <a:txBody>
                    <a:bodyPr/>
                    <a:lstStyle/>
                    <a:p>
                      <a:endParaRPr lang="en-US"/>
                    </a:p>
                  </a:txBody>
                  <a:tcPr/>
                </a:tc>
                <a:extLst>
                  <a:ext uri="{0D108BD9-81ED-4DB2-BD59-A6C34878D82A}">
                    <a16:rowId xmlns:a16="http://schemas.microsoft.com/office/drawing/2014/main" val="10003"/>
                  </a:ext>
                </a:extLst>
              </a:tr>
            </a:tbl>
          </a:graphicData>
        </a:graphic>
      </p:graphicFrame>
      <p:graphicFrame>
        <p:nvGraphicFramePr>
          <p:cNvPr id="115" name="Table 9"/>
          <p:cNvGraphicFramePr/>
          <p:nvPr/>
        </p:nvGraphicFramePr>
        <p:xfrm>
          <a:off x="15402" y="4983026"/>
          <a:ext cx="3186644" cy="1837482"/>
        </p:xfrm>
        <a:graphic>
          <a:graphicData uri="http://schemas.openxmlformats.org/drawingml/2006/table">
            <a:tbl>
              <a:tblPr firstRow="1" bandRow="1">
                <a:tableStyleId>{4C3C2611-4C71-4FC5-86AE-919BDF0F9419}</a:tableStyleId>
              </a:tblPr>
              <a:tblGrid>
                <a:gridCol w="630621">
                  <a:extLst>
                    <a:ext uri="{9D8B030D-6E8A-4147-A177-3AD203B41FA5}">
                      <a16:colId xmlns:a16="http://schemas.microsoft.com/office/drawing/2014/main" val="20000"/>
                    </a:ext>
                  </a:extLst>
                </a:gridCol>
                <a:gridCol w="1453352">
                  <a:extLst>
                    <a:ext uri="{9D8B030D-6E8A-4147-A177-3AD203B41FA5}">
                      <a16:colId xmlns:a16="http://schemas.microsoft.com/office/drawing/2014/main" val="20001"/>
                    </a:ext>
                  </a:extLst>
                </a:gridCol>
                <a:gridCol w="1102671">
                  <a:extLst>
                    <a:ext uri="{9D8B030D-6E8A-4147-A177-3AD203B41FA5}">
                      <a16:colId xmlns:a16="http://schemas.microsoft.com/office/drawing/2014/main" val="20002"/>
                    </a:ext>
                  </a:extLst>
                </a:gridCol>
              </a:tblGrid>
              <a:tr h="231754">
                <a:tc gridSpan="3">
                  <a:txBody>
                    <a:bodyPr/>
                    <a:lstStyle/>
                    <a:p>
                      <a:pPr algn="ctr" defTabSz="914400">
                        <a:defRPr sz="1800" b="0">
                          <a:solidFill>
                            <a:srgbClr val="000000"/>
                          </a:solidFill>
                        </a:defRPr>
                      </a:pPr>
                      <a:r>
                        <a:rPr sz="800" b="1">
                          <a:solidFill>
                            <a:srgbClr val="FFFFFF"/>
                          </a:solidFill>
                        </a:rPr>
                        <a:t>Types of Cities </a:t>
                      </a:r>
                    </a:p>
                  </a:txBody>
                  <a:tcPr marL="45720" marR="45720" horzOverflow="overflow"/>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1754">
                <a:tc>
                  <a:txBody>
                    <a:bodyPr/>
                    <a:lstStyle/>
                    <a:p>
                      <a:pPr algn="ctr" defTabSz="914400">
                        <a:defRPr sz="1800"/>
                      </a:pPr>
                      <a:r>
                        <a:rPr sz="800" b="1"/>
                        <a:t>Megacity</a:t>
                      </a:r>
                    </a:p>
                  </a:txBody>
                  <a:tcPr marL="45720" marR="45720" horzOverflow="overflow">
                    <a:solidFill>
                      <a:srgbClr val="E8CDE7"/>
                    </a:solidFill>
                  </a:tcPr>
                </a:tc>
                <a:tc gridSpan="2">
                  <a:txBody>
                    <a:bodyPr/>
                    <a:lstStyle/>
                    <a:p>
                      <a:pPr algn="ctr" defTabSz="914400">
                        <a:defRPr sz="800"/>
                      </a:pPr>
                      <a:r>
                        <a:t>An urban area with over </a:t>
                      </a:r>
                      <a:r>
                        <a:rPr b="1"/>
                        <a:t>10 million people </a:t>
                      </a:r>
                      <a:r>
                        <a:t>living there. </a:t>
                      </a:r>
                    </a:p>
                  </a:txBody>
                  <a:tcPr marL="45720" marR="45720" anchor="ctr" horzOverflow="overflow">
                    <a:solidFill>
                      <a:srgbClr val="D7BCED"/>
                    </a:solidFill>
                  </a:tcPr>
                </a:tc>
                <a:tc hMerge="1">
                  <a:txBody>
                    <a:bodyPr/>
                    <a:lstStyle/>
                    <a:p>
                      <a:endParaRPr lang="en-US"/>
                    </a:p>
                  </a:txBody>
                  <a:tcPr/>
                </a:tc>
                <a:extLst>
                  <a:ext uri="{0D108BD9-81ED-4DB2-BD59-A6C34878D82A}">
                    <a16:rowId xmlns:a16="http://schemas.microsoft.com/office/drawing/2014/main" val="10001"/>
                  </a:ext>
                </a:extLst>
              </a:tr>
              <a:tr h="1373974">
                <a:tc gridSpan="2">
                  <a:txBody>
                    <a:bodyPr/>
                    <a:lstStyle/>
                    <a:p>
                      <a:pPr algn="ctr" defTabSz="914400">
                        <a:defRPr sz="700" b="1"/>
                      </a:pPr>
                      <a:endParaRPr/>
                    </a:p>
                    <a:p>
                      <a:pPr algn="ctr" defTabSz="914400">
                        <a:defRPr sz="700" b="1"/>
                      </a:pPr>
                      <a:endParaRPr/>
                    </a:p>
                    <a:p>
                      <a:pPr algn="ctr" defTabSz="914400">
                        <a:defRPr sz="700" b="1"/>
                      </a:pPr>
                      <a:endParaRPr/>
                    </a:p>
                    <a:p>
                      <a:pPr algn="ctr" defTabSz="914400">
                        <a:defRPr sz="700" b="1"/>
                      </a:pPr>
                      <a:endParaRPr/>
                    </a:p>
                    <a:p>
                      <a:pPr algn="ctr" defTabSz="914400">
                        <a:defRPr sz="700" b="1"/>
                      </a:pPr>
                      <a:endParaRPr/>
                    </a:p>
                    <a:p>
                      <a:pPr algn="ctr" defTabSz="914400">
                        <a:defRPr sz="700" b="1"/>
                      </a:pPr>
                      <a:endParaRPr/>
                    </a:p>
                    <a:p>
                      <a:pPr algn="ctr" defTabSz="914400">
                        <a:defRPr sz="700" b="1"/>
                      </a:pPr>
                      <a:endParaRPr/>
                    </a:p>
                    <a:p>
                      <a:pPr algn="ctr" defTabSz="914400">
                        <a:defRPr sz="700" b="1"/>
                      </a:pPr>
                      <a:endParaRPr/>
                    </a:p>
                    <a:p>
                      <a:pPr algn="ctr" defTabSz="914400">
                        <a:defRPr sz="700" b="1"/>
                      </a:pPr>
                      <a:endParaRPr/>
                    </a:p>
                    <a:p>
                      <a:pPr algn="ctr" defTabSz="914400">
                        <a:defRPr sz="700" b="1"/>
                      </a:pPr>
                      <a:endParaRPr/>
                    </a:p>
                  </a:txBody>
                  <a:tcPr marL="45720" marR="45720" horzOverflow="overflow"/>
                </a:tc>
                <a:tc hMerge="1">
                  <a:txBody>
                    <a:bodyPr/>
                    <a:lstStyle/>
                    <a:p>
                      <a:endParaRPr lang="en-US"/>
                    </a:p>
                  </a:txBody>
                  <a:tcPr/>
                </a:tc>
                <a:tc>
                  <a:txBody>
                    <a:bodyPr/>
                    <a:lstStyle/>
                    <a:p>
                      <a:pPr algn="ctr" defTabSz="914400">
                        <a:defRPr sz="1800"/>
                      </a:pPr>
                      <a:r>
                        <a:rPr sz="800" b="1"/>
                        <a:t>More than two thirds of current megacities are located in either NEEs (Brazil) and LICs (Nigeria). The amount of megacities are predicted to increase from 28 to 41 by 2030.</a:t>
                      </a:r>
                    </a:p>
                  </a:txBody>
                  <a:tcPr marL="45720" marR="45720" anchor="ctr" horzOverflow="overflow">
                    <a:solidFill>
                      <a:srgbClr val="D7BCED"/>
                    </a:solidFill>
                  </a:tcPr>
                </a:tc>
                <a:extLst>
                  <a:ext uri="{0D108BD9-81ED-4DB2-BD59-A6C34878D82A}">
                    <a16:rowId xmlns:a16="http://schemas.microsoft.com/office/drawing/2014/main" val="10002"/>
                  </a:ext>
                </a:extLst>
              </a:tr>
            </a:tbl>
          </a:graphicData>
        </a:graphic>
      </p:graphicFrame>
      <p:pic>
        <p:nvPicPr>
          <p:cNvPr id="116" name="Picture 1" descr="Picture 1"/>
          <p:cNvPicPr>
            <a:picLocks noChangeAspect="1"/>
          </p:cNvPicPr>
          <p:nvPr/>
        </p:nvPicPr>
        <p:blipFill>
          <a:blip r:embed="rId2">
            <a:extLst/>
          </a:blip>
          <a:stretch>
            <a:fillRect/>
          </a:stretch>
        </p:blipFill>
        <p:spPr>
          <a:xfrm>
            <a:off x="15402" y="5480393"/>
            <a:ext cx="2050824" cy="1340116"/>
          </a:xfrm>
          <a:prstGeom prst="rect">
            <a:avLst/>
          </a:prstGeom>
          <a:ln w="12700">
            <a:miter lim="400000"/>
          </a:ln>
        </p:spPr>
      </p:pic>
      <p:graphicFrame>
        <p:nvGraphicFramePr>
          <p:cNvPr id="117" name="Table 10"/>
          <p:cNvGraphicFramePr/>
          <p:nvPr/>
        </p:nvGraphicFramePr>
        <p:xfrm>
          <a:off x="8292" y="1972504"/>
          <a:ext cx="3176159" cy="2940155"/>
        </p:xfrm>
        <a:graphic>
          <a:graphicData uri="http://schemas.openxmlformats.org/drawingml/2006/table">
            <a:tbl>
              <a:tblPr firstRow="1" bandRow="1">
                <a:tableStyleId>{4C3C2611-4C71-4FC5-86AE-919BDF0F9419}</a:tableStyleId>
              </a:tblPr>
              <a:tblGrid>
                <a:gridCol w="1320377">
                  <a:extLst>
                    <a:ext uri="{9D8B030D-6E8A-4147-A177-3AD203B41FA5}">
                      <a16:colId xmlns:a16="http://schemas.microsoft.com/office/drawing/2014/main" val="20000"/>
                    </a:ext>
                  </a:extLst>
                </a:gridCol>
                <a:gridCol w="267702">
                  <a:extLst>
                    <a:ext uri="{9D8B030D-6E8A-4147-A177-3AD203B41FA5}">
                      <a16:colId xmlns:a16="http://schemas.microsoft.com/office/drawing/2014/main" val="20001"/>
                    </a:ext>
                  </a:extLst>
                </a:gridCol>
                <a:gridCol w="1588080">
                  <a:extLst>
                    <a:ext uri="{9D8B030D-6E8A-4147-A177-3AD203B41FA5}">
                      <a16:colId xmlns:a16="http://schemas.microsoft.com/office/drawing/2014/main" val="20002"/>
                    </a:ext>
                  </a:extLst>
                </a:gridCol>
              </a:tblGrid>
              <a:tr h="198948">
                <a:tc gridSpan="3">
                  <a:txBody>
                    <a:bodyPr/>
                    <a:lstStyle/>
                    <a:p>
                      <a:pPr algn="ctr" defTabSz="914400">
                        <a:defRPr sz="1800" b="0">
                          <a:solidFill>
                            <a:srgbClr val="000000"/>
                          </a:solidFill>
                        </a:defRPr>
                      </a:pPr>
                      <a:r>
                        <a:rPr sz="900" b="1">
                          <a:solidFill>
                            <a:srgbClr val="FFFFFF"/>
                          </a:solidFill>
                        </a:rPr>
                        <a:t>Causes of Urbanisation</a:t>
                      </a:r>
                    </a:p>
                  </a:txBody>
                  <a:tcPr marL="45720" marR="45720" horzOverflow="overflow"/>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2633">
                <a:tc>
                  <a:txBody>
                    <a:bodyPr/>
                    <a:lstStyle/>
                    <a:p>
                      <a:pPr algn="ctr" defTabSz="914400">
                        <a:defRPr sz="1800"/>
                      </a:pPr>
                      <a:r>
                        <a:rPr sz="800" b="1"/>
                        <a:t>Rural - urban migration (1)</a:t>
                      </a:r>
                    </a:p>
                  </a:txBody>
                  <a:tcPr marL="45720" marR="45720" anchor="ctr" horzOverflow="overflow">
                    <a:solidFill>
                      <a:srgbClr val="C39AE5"/>
                    </a:solidFill>
                  </a:tcPr>
                </a:tc>
                <a:tc gridSpan="2">
                  <a:txBody>
                    <a:bodyPr/>
                    <a:lstStyle/>
                    <a:p>
                      <a:pPr algn="ctr" defTabSz="914400">
                        <a:defRPr sz="1800"/>
                      </a:pPr>
                      <a:r>
                        <a:rPr sz="800" b="1"/>
                        <a:t>The movement of people from rural to urban areas.</a:t>
                      </a:r>
                    </a:p>
                  </a:txBody>
                  <a:tcPr marL="45720" marR="45720" horzOverflow="overflow">
                    <a:solidFill>
                      <a:srgbClr val="F1CCF0"/>
                    </a:solidFill>
                  </a:tcPr>
                </a:tc>
                <a:tc hMerge="1">
                  <a:txBody>
                    <a:bodyPr/>
                    <a:lstStyle/>
                    <a:p>
                      <a:endParaRPr lang="en-US"/>
                    </a:p>
                  </a:txBody>
                  <a:tcPr/>
                </a:tc>
                <a:extLst>
                  <a:ext uri="{0D108BD9-81ED-4DB2-BD59-A6C34878D82A}">
                    <a16:rowId xmlns:a16="http://schemas.microsoft.com/office/drawing/2014/main" val="10001"/>
                  </a:ext>
                </a:extLst>
              </a:tr>
              <a:tr h="198948">
                <a:tc gridSpan="2">
                  <a:txBody>
                    <a:bodyPr/>
                    <a:lstStyle/>
                    <a:p>
                      <a:pPr algn="ctr" defTabSz="914400">
                        <a:defRPr sz="1800"/>
                      </a:pPr>
                      <a:r>
                        <a:rPr sz="800" b="1"/>
                        <a:t>Push</a:t>
                      </a:r>
                    </a:p>
                  </a:txBody>
                  <a:tcPr marL="45720" marR="45720" horzOverflow="overflow">
                    <a:solidFill>
                      <a:srgbClr val="D7BCED"/>
                    </a:solidFill>
                  </a:tcPr>
                </a:tc>
                <a:tc hMerge="1">
                  <a:txBody>
                    <a:bodyPr/>
                    <a:lstStyle/>
                    <a:p>
                      <a:endParaRPr lang="en-US"/>
                    </a:p>
                  </a:txBody>
                  <a:tcPr/>
                </a:tc>
                <a:tc>
                  <a:txBody>
                    <a:bodyPr/>
                    <a:lstStyle/>
                    <a:p>
                      <a:pPr algn="ctr" defTabSz="914400">
                        <a:defRPr sz="1800"/>
                      </a:pPr>
                      <a:r>
                        <a:rPr sz="800" b="1"/>
                        <a:t>Pull</a:t>
                      </a:r>
                    </a:p>
                  </a:txBody>
                  <a:tcPr marL="45720" marR="45720" horzOverflow="overflow">
                    <a:solidFill>
                      <a:srgbClr val="D7BCED"/>
                    </a:solidFill>
                  </a:tcPr>
                </a:tc>
                <a:extLst>
                  <a:ext uri="{0D108BD9-81ED-4DB2-BD59-A6C34878D82A}">
                    <a16:rowId xmlns:a16="http://schemas.microsoft.com/office/drawing/2014/main" val="10002"/>
                  </a:ext>
                </a:extLst>
              </a:tr>
              <a:tr h="653687">
                <a:tc gridSpan="2">
                  <a:txBody>
                    <a:bodyPr/>
                    <a:lstStyle/>
                    <a:p>
                      <a:pPr marL="171450" indent="-171450" algn="ctr" defTabSz="914400">
                        <a:buSzPct val="100000"/>
                        <a:buFont typeface="Arial"/>
                        <a:buChar char="•"/>
                        <a:defRPr sz="800"/>
                      </a:pPr>
                      <a:r>
                        <a:t>Natural disasters</a:t>
                      </a:r>
                    </a:p>
                    <a:p>
                      <a:pPr marL="171450" indent="-171450" algn="ctr" defTabSz="914400">
                        <a:buSzPct val="100000"/>
                        <a:buFont typeface="Arial"/>
                        <a:buChar char="•"/>
                        <a:defRPr sz="800"/>
                      </a:pPr>
                      <a:r>
                        <a:t>War and Conflict </a:t>
                      </a:r>
                    </a:p>
                    <a:p>
                      <a:pPr marL="171450" indent="-171450" algn="ctr" defTabSz="914400">
                        <a:buSzPct val="100000"/>
                        <a:buFont typeface="Arial"/>
                        <a:buChar char="•"/>
                        <a:defRPr sz="800"/>
                      </a:pPr>
                      <a:r>
                        <a:t>Mechanisation </a:t>
                      </a:r>
                    </a:p>
                    <a:p>
                      <a:pPr marL="171450" indent="-171450" algn="ctr" defTabSz="914400">
                        <a:buSzPct val="100000"/>
                        <a:buFont typeface="Arial"/>
                        <a:buChar char="•"/>
                        <a:defRPr sz="800"/>
                      </a:pPr>
                      <a:r>
                        <a:t>Drought </a:t>
                      </a:r>
                    </a:p>
                    <a:p>
                      <a:pPr marL="171450" indent="-171450" algn="ctr" defTabSz="914400">
                        <a:buSzPct val="100000"/>
                        <a:buFont typeface="Arial"/>
                        <a:buChar char="•"/>
                        <a:defRPr sz="800"/>
                      </a:pPr>
                      <a:r>
                        <a:t>Lack of employment</a:t>
                      </a:r>
                    </a:p>
                  </a:txBody>
                  <a:tcPr marL="45720" marR="45720" horzOverflow="overflow">
                    <a:solidFill>
                      <a:srgbClr val="EBDDF6"/>
                    </a:solidFill>
                  </a:tcPr>
                </a:tc>
                <a:tc hMerge="1">
                  <a:txBody>
                    <a:bodyPr/>
                    <a:lstStyle/>
                    <a:p>
                      <a:endParaRPr lang="en-US"/>
                    </a:p>
                  </a:txBody>
                  <a:tcPr/>
                </a:tc>
                <a:tc>
                  <a:txBody>
                    <a:bodyPr/>
                    <a:lstStyle/>
                    <a:p>
                      <a:pPr marL="171450" indent="-171450" algn="ctr" defTabSz="914400">
                        <a:buSzPct val="100000"/>
                        <a:buFont typeface="Arial"/>
                        <a:buChar char="•"/>
                        <a:defRPr sz="800"/>
                      </a:pPr>
                      <a:r>
                        <a:t>More Jobs  </a:t>
                      </a:r>
                    </a:p>
                    <a:p>
                      <a:pPr marL="171450" indent="-171450" algn="ctr" defTabSz="914400">
                        <a:buSzPct val="100000"/>
                        <a:buFont typeface="Arial"/>
                        <a:buChar char="•"/>
                        <a:defRPr sz="800"/>
                      </a:pPr>
                      <a:r>
                        <a:t>Better education &amp; healthcare</a:t>
                      </a:r>
                    </a:p>
                    <a:p>
                      <a:pPr marL="171450" indent="-171450" algn="ctr" defTabSz="914400">
                        <a:buSzPct val="100000"/>
                        <a:buFont typeface="Arial"/>
                        <a:buChar char="•"/>
                        <a:defRPr sz="800"/>
                      </a:pPr>
                      <a:r>
                        <a:t>Increased quality of life.</a:t>
                      </a:r>
                    </a:p>
                    <a:p>
                      <a:pPr marL="171450" indent="-171450" algn="ctr" defTabSz="914400">
                        <a:buSzPct val="100000"/>
                        <a:buFont typeface="Arial"/>
                        <a:buChar char="•"/>
                        <a:defRPr sz="800"/>
                      </a:pPr>
                      <a:r>
                        <a:t>Following family members.</a:t>
                      </a:r>
                    </a:p>
                  </a:txBody>
                  <a:tcPr marL="45720" marR="45720" horzOverflow="overflow">
                    <a:solidFill>
                      <a:srgbClr val="EBDDF6"/>
                    </a:solidFill>
                  </a:tcPr>
                </a:tc>
                <a:extLst>
                  <a:ext uri="{0D108BD9-81ED-4DB2-BD59-A6C34878D82A}">
                    <a16:rowId xmlns:a16="http://schemas.microsoft.com/office/drawing/2014/main" val="10003"/>
                  </a:ext>
                </a:extLst>
              </a:tr>
              <a:tr h="312633">
                <a:tc>
                  <a:txBody>
                    <a:bodyPr/>
                    <a:lstStyle/>
                    <a:p>
                      <a:pPr algn="ctr" defTabSz="914400">
                        <a:defRPr sz="1800"/>
                      </a:pPr>
                      <a:r>
                        <a:rPr sz="800" b="1"/>
                        <a:t>Natural Increase (2)</a:t>
                      </a:r>
                    </a:p>
                  </a:txBody>
                  <a:tcPr marL="45720" marR="45720" anchor="ctr" horzOverflow="overflow">
                    <a:solidFill>
                      <a:srgbClr val="C39AE5"/>
                    </a:solidFill>
                  </a:tcPr>
                </a:tc>
                <a:tc gridSpan="2">
                  <a:txBody>
                    <a:bodyPr/>
                    <a:lstStyle/>
                    <a:p>
                      <a:pPr algn="ctr" defTabSz="914400">
                        <a:defRPr sz="1800"/>
                      </a:pPr>
                      <a:r>
                        <a:rPr sz="800" b="1"/>
                        <a:t>When the birth rate exceeds the death rate.</a:t>
                      </a:r>
                    </a:p>
                  </a:txBody>
                  <a:tcPr marL="45720" marR="45720" horzOverflow="overflow">
                    <a:solidFill>
                      <a:srgbClr val="F1CCF0"/>
                    </a:solidFill>
                  </a:tcPr>
                </a:tc>
                <a:tc hMerge="1">
                  <a:txBody>
                    <a:bodyPr/>
                    <a:lstStyle/>
                    <a:p>
                      <a:endParaRPr lang="en-US"/>
                    </a:p>
                  </a:txBody>
                  <a:tcPr/>
                </a:tc>
                <a:extLst>
                  <a:ext uri="{0D108BD9-81ED-4DB2-BD59-A6C34878D82A}">
                    <a16:rowId xmlns:a16="http://schemas.microsoft.com/office/drawing/2014/main" val="10004"/>
                  </a:ext>
                </a:extLst>
              </a:tr>
              <a:tr h="245538">
                <a:tc gridSpan="2">
                  <a:txBody>
                    <a:bodyPr/>
                    <a:lstStyle/>
                    <a:p>
                      <a:pPr algn="ctr" defTabSz="914400">
                        <a:defRPr sz="1800"/>
                      </a:pPr>
                      <a:r>
                        <a:rPr sz="800" b="1"/>
                        <a:t>Increase in birth rate (BR)</a:t>
                      </a:r>
                    </a:p>
                  </a:txBody>
                  <a:tcPr marL="45720" marR="45720" anchor="ctr" horzOverflow="overflow">
                    <a:solidFill>
                      <a:srgbClr val="D7BCED"/>
                    </a:solidFill>
                  </a:tcPr>
                </a:tc>
                <a:tc hMerge="1">
                  <a:txBody>
                    <a:bodyPr/>
                    <a:lstStyle/>
                    <a:p>
                      <a:endParaRPr lang="en-US"/>
                    </a:p>
                  </a:txBody>
                  <a:tcPr/>
                </a:tc>
                <a:tc>
                  <a:txBody>
                    <a:bodyPr/>
                    <a:lstStyle/>
                    <a:p>
                      <a:pPr algn="ctr" defTabSz="914400">
                        <a:defRPr sz="1800"/>
                      </a:pPr>
                      <a:r>
                        <a:rPr sz="800" b="1"/>
                        <a:t>Lower death rate (DR)</a:t>
                      </a:r>
                    </a:p>
                  </a:txBody>
                  <a:tcPr marL="45720" marR="45720" anchor="ctr" horzOverflow="overflow">
                    <a:solidFill>
                      <a:srgbClr val="D7BCED"/>
                    </a:solidFill>
                  </a:tcPr>
                </a:tc>
                <a:extLst>
                  <a:ext uri="{0D108BD9-81ED-4DB2-BD59-A6C34878D82A}">
                    <a16:rowId xmlns:a16="http://schemas.microsoft.com/office/drawing/2014/main" val="10005"/>
                  </a:ext>
                </a:extLst>
              </a:tr>
              <a:tr h="881057">
                <a:tc gridSpan="2">
                  <a:txBody>
                    <a:bodyPr/>
                    <a:lstStyle/>
                    <a:p>
                      <a:pPr marL="171450" indent="-171450" algn="ctr" defTabSz="914400">
                        <a:buSzPct val="100000"/>
                        <a:buFont typeface="Arial"/>
                        <a:buChar char="•"/>
                        <a:defRPr sz="800"/>
                      </a:pPr>
                      <a:r>
                        <a:t>High percentage of population are child-bearing age which leads to high fertility rate.</a:t>
                      </a:r>
                    </a:p>
                    <a:p>
                      <a:pPr marL="171450" indent="-171450" algn="ctr" defTabSz="914400">
                        <a:buSzPct val="100000"/>
                        <a:buFont typeface="Arial"/>
                        <a:buChar char="•"/>
                        <a:defRPr sz="800"/>
                      </a:pPr>
                      <a:r>
                        <a:t>Lack of contraception or education about family planning.</a:t>
                      </a:r>
                    </a:p>
                  </a:txBody>
                  <a:tcPr marL="45720" marR="45720" anchor="ctr" horzOverflow="overflow">
                    <a:solidFill>
                      <a:srgbClr val="EBDDF6"/>
                    </a:solidFill>
                  </a:tcPr>
                </a:tc>
                <a:tc hMerge="1">
                  <a:txBody>
                    <a:bodyPr/>
                    <a:lstStyle/>
                    <a:p>
                      <a:endParaRPr lang="en-US"/>
                    </a:p>
                  </a:txBody>
                  <a:tcPr/>
                </a:tc>
                <a:tc>
                  <a:txBody>
                    <a:bodyPr/>
                    <a:lstStyle/>
                    <a:p>
                      <a:pPr marL="171450" indent="-171450" algn="ctr" defTabSz="914400">
                        <a:buSzPct val="100000"/>
                        <a:buFont typeface="Arial"/>
                        <a:buChar char="•"/>
                        <a:defRPr sz="800"/>
                      </a:pPr>
                      <a:r>
                        <a:t>Higher life expectancy due to better living conditions and diet.</a:t>
                      </a:r>
                    </a:p>
                    <a:p>
                      <a:pPr marL="171450" indent="-171450" algn="ctr" defTabSz="914400">
                        <a:buSzPct val="100000"/>
                        <a:buFont typeface="Arial"/>
                        <a:buChar char="•"/>
                        <a:defRPr sz="800"/>
                      </a:pPr>
                      <a:r>
                        <a:t>Improved medical facilities helps lower infant mortality rate.</a:t>
                      </a:r>
                    </a:p>
                  </a:txBody>
                  <a:tcPr marL="45720" marR="45720" anchor="ctr" horzOverflow="overflow">
                    <a:solidFill>
                      <a:srgbClr val="EBDDF6"/>
                    </a:solidFill>
                  </a:tcPr>
                </a:tc>
                <a:extLst>
                  <a:ext uri="{0D108BD9-81ED-4DB2-BD59-A6C34878D82A}">
                    <a16:rowId xmlns:a16="http://schemas.microsoft.com/office/drawing/2014/main" val="10006"/>
                  </a:ext>
                </a:extLst>
              </a:tr>
            </a:tbl>
          </a:graphicData>
        </a:graphic>
      </p:graphicFrame>
      <p:pic>
        <p:nvPicPr>
          <p:cNvPr id="118" name="Picture 4" descr="Picture 4"/>
          <p:cNvPicPr>
            <a:picLocks noChangeAspect="1"/>
          </p:cNvPicPr>
          <p:nvPr/>
        </p:nvPicPr>
        <p:blipFill>
          <a:blip r:embed="rId3">
            <a:extLst/>
          </a:blip>
          <a:srcRect l="9066" t="15452" r="56578" b="31470"/>
          <a:stretch>
            <a:fillRect/>
          </a:stretch>
        </p:blipFill>
        <p:spPr>
          <a:xfrm>
            <a:off x="7229" y="2467145"/>
            <a:ext cx="328365" cy="315839"/>
          </a:xfrm>
          <a:prstGeom prst="rect">
            <a:avLst/>
          </a:prstGeom>
          <a:ln w="12700">
            <a:miter lim="400000"/>
          </a:ln>
        </p:spPr>
      </p:pic>
      <p:pic>
        <p:nvPicPr>
          <p:cNvPr id="119" name="Picture 4" descr="Picture 4"/>
          <p:cNvPicPr>
            <a:picLocks noChangeAspect="1"/>
          </p:cNvPicPr>
          <p:nvPr/>
        </p:nvPicPr>
        <p:blipFill>
          <a:blip r:embed="rId4">
            <a:extLst/>
          </a:blip>
          <a:srcRect l="56462" t="15840" r="9429" b="28667"/>
          <a:stretch>
            <a:fillRect/>
          </a:stretch>
        </p:blipFill>
        <p:spPr>
          <a:xfrm flipH="1">
            <a:off x="2774396" y="2435613"/>
            <a:ext cx="374079" cy="378905"/>
          </a:xfrm>
          <a:prstGeom prst="rect">
            <a:avLst/>
          </a:prstGeom>
          <a:ln w="12700">
            <a:miter lim="400000"/>
          </a:ln>
        </p:spPr>
      </p:pic>
      <p:pic>
        <p:nvPicPr>
          <p:cNvPr id="120" name="Picture 37" descr="Picture 37">
            <a:hlinkClick r:id="rId5"/>
          </p:cNvPr>
          <p:cNvPicPr>
            <a:picLocks noChangeAspect="1"/>
          </p:cNvPicPr>
          <p:nvPr/>
        </p:nvPicPr>
        <p:blipFill>
          <a:blip r:embed="rId6">
            <a:extLst/>
          </a:blip>
          <a:srcRect l="835" t="12822" r="730" b="1854"/>
          <a:stretch>
            <a:fillRect/>
          </a:stretch>
        </p:blipFill>
        <p:spPr>
          <a:xfrm>
            <a:off x="1347309" y="686937"/>
            <a:ext cx="1821310" cy="1263784"/>
          </a:xfrm>
          <a:prstGeom prst="rect">
            <a:avLst/>
          </a:prstGeom>
          <a:ln w="12700">
            <a:miter lim="400000"/>
          </a:ln>
        </p:spPr>
      </p:pic>
      <p:pic>
        <p:nvPicPr>
          <p:cNvPr id="121" name="Picture 32" descr="Picture 32"/>
          <p:cNvPicPr>
            <a:picLocks noChangeAspect="1"/>
          </p:cNvPicPr>
          <p:nvPr/>
        </p:nvPicPr>
        <p:blipFill>
          <a:blip r:embed="rId7">
            <a:extLst/>
          </a:blip>
          <a:stretch>
            <a:fillRect/>
          </a:stretch>
        </p:blipFill>
        <p:spPr>
          <a:xfrm>
            <a:off x="2795261" y="546940"/>
            <a:ext cx="373358" cy="307558"/>
          </a:xfrm>
          <a:prstGeom prst="rect">
            <a:avLst/>
          </a:prstGeom>
          <a:ln w="12700">
            <a:miter lim="400000"/>
          </a:ln>
        </p:spPr>
      </p:pic>
      <p:pic>
        <p:nvPicPr>
          <p:cNvPr id="122" name="Picture 33" descr="Picture 33"/>
          <p:cNvPicPr>
            <a:picLocks noChangeAspect="1"/>
          </p:cNvPicPr>
          <p:nvPr/>
        </p:nvPicPr>
        <p:blipFill>
          <a:blip r:embed="rId8">
            <a:extLst/>
          </a:blip>
          <a:stretch>
            <a:fillRect/>
          </a:stretch>
        </p:blipFill>
        <p:spPr>
          <a:xfrm>
            <a:off x="2624672" y="4767802"/>
            <a:ext cx="530965" cy="408665"/>
          </a:xfrm>
          <a:prstGeom prst="rect">
            <a:avLst/>
          </a:prstGeom>
          <a:ln w="12700">
            <a:miter lim="400000"/>
          </a:ln>
        </p:spPr>
      </p:pic>
      <p:pic>
        <p:nvPicPr>
          <p:cNvPr id="123" name="Picture 2" descr="Picture 2"/>
          <p:cNvPicPr>
            <a:picLocks noChangeAspect="1"/>
          </p:cNvPicPr>
          <p:nvPr/>
        </p:nvPicPr>
        <p:blipFill>
          <a:blip r:embed="rId9">
            <a:extLst/>
          </a:blip>
          <a:stretch>
            <a:fillRect/>
          </a:stretch>
        </p:blipFill>
        <p:spPr>
          <a:xfrm flipH="1">
            <a:off x="1485949" y="2626789"/>
            <a:ext cx="208979" cy="450277"/>
          </a:xfrm>
          <a:prstGeom prst="rect">
            <a:avLst/>
          </a:prstGeom>
          <a:ln w="12700">
            <a:miter lim="400000"/>
          </a:ln>
        </p:spPr>
      </p:pic>
      <p:graphicFrame>
        <p:nvGraphicFramePr>
          <p:cNvPr id="124" name="Table 38"/>
          <p:cNvGraphicFramePr/>
          <p:nvPr>
            <p:extLst>
              <p:ext uri="{D42A27DB-BD31-4B8C-83A1-F6EECF244321}">
                <p14:modId xmlns:p14="http://schemas.microsoft.com/office/powerpoint/2010/main" val="1714659293"/>
              </p:ext>
            </p:extLst>
          </p:nvPr>
        </p:nvGraphicFramePr>
        <p:xfrm>
          <a:off x="3230650" y="5601308"/>
          <a:ext cx="6675350" cy="1282739"/>
        </p:xfrm>
        <a:graphic>
          <a:graphicData uri="http://schemas.openxmlformats.org/drawingml/2006/table">
            <a:tbl>
              <a:tblPr firstRow="1" bandRow="1">
                <a:tableStyleId>{4C3C2611-4C71-4FC5-86AE-919BDF0F9419}</a:tableStyleId>
              </a:tblPr>
              <a:tblGrid>
                <a:gridCol w="3302882">
                  <a:extLst>
                    <a:ext uri="{9D8B030D-6E8A-4147-A177-3AD203B41FA5}">
                      <a16:colId xmlns:a16="http://schemas.microsoft.com/office/drawing/2014/main" val="20000"/>
                    </a:ext>
                  </a:extLst>
                </a:gridCol>
                <a:gridCol w="3372468">
                  <a:extLst>
                    <a:ext uri="{9D8B030D-6E8A-4147-A177-3AD203B41FA5}">
                      <a16:colId xmlns:a16="http://schemas.microsoft.com/office/drawing/2014/main" val="20001"/>
                    </a:ext>
                  </a:extLst>
                </a:gridCol>
              </a:tblGrid>
              <a:tr h="219623">
                <a:tc>
                  <a:txBody>
                    <a:bodyPr/>
                    <a:lstStyle/>
                    <a:p>
                      <a:pPr algn="ctr" defTabSz="914400">
                        <a:defRPr sz="1800" b="0">
                          <a:solidFill>
                            <a:srgbClr val="000000"/>
                          </a:solidFill>
                        </a:defRPr>
                      </a:pPr>
                      <a:r>
                        <a:rPr sz="800" b="1" dirty="0">
                          <a:solidFill>
                            <a:srgbClr val="FFFFFF"/>
                          </a:solidFill>
                        </a:rPr>
                        <a:t>Integrated Transport System</a:t>
                      </a:r>
                    </a:p>
                  </a:txBody>
                  <a:tcPr marL="45720" marR="45720" horzOverflow="overflow"/>
                </a:tc>
                <a:tc>
                  <a:txBody>
                    <a:bodyPr/>
                    <a:lstStyle/>
                    <a:p>
                      <a:pPr algn="ctr" defTabSz="914400">
                        <a:defRPr sz="1800" b="0">
                          <a:solidFill>
                            <a:srgbClr val="000000"/>
                          </a:solidFill>
                        </a:defRPr>
                      </a:pPr>
                      <a:r>
                        <a:rPr sz="800" b="1" dirty="0">
                          <a:solidFill>
                            <a:srgbClr val="FFFFFF"/>
                          </a:solidFill>
                        </a:rPr>
                        <a:t>Greenbelt </a:t>
                      </a:r>
                      <a:r>
                        <a:rPr sz="800" b="1" dirty="0" smtClean="0">
                          <a:solidFill>
                            <a:srgbClr val="FFFFFF"/>
                          </a:solidFill>
                        </a:rPr>
                        <a:t>Area</a:t>
                      </a:r>
                      <a:r>
                        <a:rPr lang="en-GB" sz="800" b="1" dirty="0" smtClean="0">
                          <a:solidFill>
                            <a:srgbClr val="FFFFFF"/>
                          </a:solidFill>
                        </a:rPr>
                        <a:t>/ Urban Sprawl</a:t>
                      </a:r>
                      <a:endParaRPr sz="800" b="1" dirty="0">
                        <a:solidFill>
                          <a:srgbClr val="FFFFFF"/>
                        </a:solidFill>
                      </a:endParaRPr>
                    </a:p>
                  </a:txBody>
                  <a:tcPr marL="45720" marR="45720" horzOverflow="overflow"/>
                </a:tc>
                <a:extLst>
                  <a:ext uri="{0D108BD9-81ED-4DB2-BD59-A6C34878D82A}">
                    <a16:rowId xmlns:a16="http://schemas.microsoft.com/office/drawing/2014/main" val="10000"/>
                  </a:ext>
                </a:extLst>
              </a:tr>
              <a:tr h="393661">
                <a:tc>
                  <a:txBody>
                    <a:bodyPr/>
                    <a:lstStyle/>
                    <a:p>
                      <a:pPr algn="ctr" defTabSz="914400">
                        <a:defRPr sz="1800"/>
                      </a:pPr>
                      <a:r>
                        <a:rPr sz="800" b="1"/>
                        <a:t>This is the linking of different forms of public and private transport within a city and the surrounding area. </a:t>
                      </a:r>
                    </a:p>
                  </a:txBody>
                  <a:tcPr marL="45720" marR="45720" horzOverflow="overflow">
                    <a:solidFill>
                      <a:srgbClr val="EBDDF6"/>
                    </a:solidFill>
                  </a:tcPr>
                </a:tc>
                <a:tc>
                  <a:txBody>
                    <a:bodyPr/>
                    <a:lstStyle/>
                    <a:p>
                      <a:pPr algn="ctr" defTabSz="914400">
                        <a:defRPr sz="1800"/>
                      </a:pPr>
                      <a:r>
                        <a:rPr sz="800" b="1" dirty="0"/>
                        <a:t>This is  a zone of land surrounding a city where new building is strictly controlled to try to prevent cities growing too much and too fast</a:t>
                      </a:r>
                      <a:r>
                        <a:rPr sz="800" b="1" dirty="0" smtClean="0"/>
                        <a:t>.</a:t>
                      </a:r>
                      <a:r>
                        <a:rPr lang="en-GB" sz="800" b="1" dirty="0" smtClean="0"/>
                        <a:t> Urban sprawl is when cities grow outwards onto the greenbelt.</a:t>
                      </a:r>
                      <a:endParaRPr sz="800" b="1" dirty="0"/>
                    </a:p>
                  </a:txBody>
                  <a:tcPr marL="45720" marR="45720" horzOverflow="overflow">
                    <a:solidFill>
                      <a:srgbClr val="EBDDF6"/>
                    </a:solidFill>
                  </a:tcPr>
                </a:tc>
                <a:extLst>
                  <a:ext uri="{0D108BD9-81ED-4DB2-BD59-A6C34878D82A}">
                    <a16:rowId xmlns:a16="http://schemas.microsoft.com/office/drawing/2014/main" val="10001"/>
                  </a:ext>
                </a:extLst>
              </a:tr>
              <a:tr h="219623">
                <a:tc>
                  <a:txBody>
                    <a:bodyPr/>
                    <a:lstStyle/>
                    <a:p>
                      <a:pPr algn="ctr" defTabSz="914400">
                        <a:defRPr sz="1800"/>
                      </a:pPr>
                      <a:r>
                        <a:rPr sz="800" b="1" dirty="0">
                          <a:solidFill>
                            <a:srgbClr val="FFFFFF"/>
                          </a:solidFill>
                        </a:rPr>
                        <a:t>Brownfield Site</a:t>
                      </a:r>
                    </a:p>
                  </a:txBody>
                  <a:tcPr marL="45720" marR="45720" horzOverflow="overflow">
                    <a:solidFill>
                      <a:schemeClr val="accent2"/>
                    </a:solidFill>
                  </a:tcPr>
                </a:tc>
                <a:tc>
                  <a:txBody>
                    <a:bodyPr/>
                    <a:lstStyle/>
                    <a:p>
                      <a:pPr algn="ctr" defTabSz="914400">
                        <a:defRPr sz="1800"/>
                      </a:pPr>
                      <a:r>
                        <a:rPr sz="800" b="1">
                          <a:solidFill>
                            <a:srgbClr val="FFFFFF"/>
                          </a:solidFill>
                        </a:rPr>
                        <a:t>Urban Regeneration</a:t>
                      </a:r>
                    </a:p>
                  </a:txBody>
                  <a:tcPr marL="45720" marR="45720" horzOverflow="overflow">
                    <a:solidFill>
                      <a:schemeClr val="accent2"/>
                    </a:solidFill>
                  </a:tcPr>
                </a:tc>
                <a:extLst>
                  <a:ext uri="{0D108BD9-81ED-4DB2-BD59-A6C34878D82A}">
                    <a16:rowId xmlns:a16="http://schemas.microsoft.com/office/drawing/2014/main" val="10002"/>
                  </a:ext>
                </a:extLst>
              </a:tr>
              <a:tr h="386293">
                <a:tc>
                  <a:txBody>
                    <a:bodyPr/>
                    <a:lstStyle/>
                    <a:p>
                      <a:pPr algn="ctr" defTabSz="914400">
                        <a:defRPr sz="1800"/>
                      </a:pPr>
                      <a:r>
                        <a:rPr sz="800" b="1"/>
                        <a:t>Brownfield sites is an area of land or premises that has been previously used, but has subsequently become vacant, derelict or contaminated. </a:t>
                      </a:r>
                    </a:p>
                  </a:txBody>
                  <a:tcPr marL="45720" marR="45720" horzOverflow="overflow">
                    <a:solidFill>
                      <a:srgbClr val="EBDDF6"/>
                    </a:solidFill>
                  </a:tcPr>
                </a:tc>
                <a:tc>
                  <a:txBody>
                    <a:bodyPr/>
                    <a:lstStyle/>
                    <a:p>
                      <a:pPr algn="ctr" defTabSz="914400">
                        <a:defRPr sz="1800"/>
                      </a:pPr>
                      <a:r>
                        <a:rPr sz="800" b="1"/>
                        <a:t>The investment in the revival of old, urban areas by either improving what is there or clearing it away and rebuilding.</a:t>
                      </a:r>
                    </a:p>
                  </a:txBody>
                  <a:tcPr marL="45720" marR="45720" horzOverflow="overflow">
                    <a:solidFill>
                      <a:srgbClr val="EBDDF6"/>
                    </a:solidFill>
                  </a:tcPr>
                </a:tc>
                <a:extLst>
                  <a:ext uri="{0D108BD9-81ED-4DB2-BD59-A6C34878D82A}">
                    <a16:rowId xmlns:a16="http://schemas.microsoft.com/office/drawing/2014/main" val="10003"/>
                  </a:ext>
                </a:extLst>
              </a:tr>
            </a:tbl>
          </a:graphicData>
        </a:graphic>
      </p:graphicFrame>
      <p:graphicFrame>
        <p:nvGraphicFramePr>
          <p:cNvPr id="125" name="Table 11"/>
          <p:cNvGraphicFramePr/>
          <p:nvPr/>
        </p:nvGraphicFramePr>
        <p:xfrm>
          <a:off x="3202046" y="0"/>
          <a:ext cx="3337652" cy="3246120"/>
        </p:xfrm>
        <a:graphic>
          <a:graphicData uri="http://schemas.openxmlformats.org/drawingml/2006/table">
            <a:tbl>
              <a:tblPr firstRow="1" bandRow="1">
                <a:tableStyleId>{4C3C2611-4C71-4FC5-86AE-919BDF0F9419}</a:tableStyleId>
              </a:tblPr>
              <a:tblGrid>
                <a:gridCol w="1668826">
                  <a:extLst>
                    <a:ext uri="{9D8B030D-6E8A-4147-A177-3AD203B41FA5}">
                      <a16:colId xmlns:a16="http://schemas.microsoft.com/office/drawing/2014/main" val="20000"/>
                    </a:ext>
                  </a:extLst>
                </a:gridCol>
                <a:gridCol w="1668826">
                  <a:extLst>
                    <a:ext uri="{9D8B030D-6E8A-4147-A177-3AD203B41FA5}">
                      <a16:colId xmlns:a16="http://schemas.microsoft.com/office/drawing/2014/main" val="20001"/>
                    </a:ext>
                  </a:extLst>
                </a:gridCol>
              </a:tblGrid>
              <a:tr h="167159">
                <a:tc gridSpan="2">
                  <a:txBody>
                    <a:bodyPr/>
                    <a:lstStyle/>
                    <a:p>
                      <a:pPr algn="ctr" defTabSz="914400">
                        <a:defRPr sz="1800" b="0">
                          <a:solidFill>
                            <a:srgbClr val="000000"/>
                          </a:solidFill>
                        </a:defRPr>
                      </a:pPr>
                      <a:r>
                        <a:rPr sz="900" b="1">
                          <a:solidFill>
                            <a:srgbClr val="FFFFFF"/>
                          </a:solidFill>
                        </a:rPr>
                        <a:t>Sustainable Urban Living </a:t>
                      </a:r>
                    </a:p>
                  </a:txBody>
                  <a:tcPr marL="45720" marR="45720" horzOverflow="overflow"/>
                </a:tc>
                <a:tc hMerge="1">
                  <a:txBody>
                    <a:bodyPr/>
                    <a:lstStyle/>
                    <a:p>
                      <a:endParaRPr lang="en-US"/>
                    </a:p>
                  </a:txBody>
                  <a:tcPr/>
                </a:tc>
                <a:extLst>
                  <a:ext uri="{0D108BD9-81ED-4DB2-BD59-A6C34878D82A}">
                    <a16:rowId xmlns:a16="http://schemas.microsoft.com/office/drawing/2014/main" val="10000"/>
                  </a:ext>
                </a:extLst>
              </a:tr>
              <a:tr h="358199">
                <a:tc gridSpan="2">
                  <a:txBody>
                    <a:bodyPr/>
                    <a:lstStyle/>
                    <a:p>
                      <a:pPr algn="ctr" defTabSz="914400">
                        <a:defRPr sz="1800"/>
                      </a:pPr>
                      <a:r>
                        <a:rPr sz="800" b="1"/>
                        <a:t>Sustainable urban living means being able to live in cities in ways that do not pollute the environment and using resources in ways that ensure future generations also can use then. </a:t>
                      </a:r>
                    </a:p>
                  </a:txBody>
                  <a:tcPr marL="45720" marR="45720" horzOverflow="overflow">
                    <a:solidFill>
                      <a:srgbClr val="F1CCF0"/>
                    </a:solidFill>
                  </a:tcPr>
                </a:tc>
                <a:tc hMerge="1">
                  <a:txBody>
                    <a:bodyPr/>
                    <a:lstStyle/>
                    <a:p>
                      <a:endParaRPr lang="en-US"/>
                    </a:p>
                  </a:txBody>
                  <a:tcPr/>
                </a:tc>
                <a:extLst>
                  <a:ext uri="{0D108BD9-81ED-4DB2-BD59-A6C34878D82A}">
                    <a16:rowId xmlns:a16="http://schemas.microsoft.com/office/drawing/2014/main" val="10001"/>
                  </a:ext>
                </a:extLst>
              </a:tr>
              <a:tr h="167159">
                <a:tc>
                  <a:txBody>
                    <a:bodyPr/>
                    <a:lstStyle/>
                    <a:p>
                      <a:pPr algn="ctr" defTabSz="914400">
                        <a:defRPr sz="1800"/>
                      </a:pPr>
                      <a:r>
                        <a:rPr sz="800" b="1"/>
                        <a:t>Water Conservation</a:t>
                      </a:r>
                    </a:p>
                  </a:txBody>
                  <a:tcPr marL="45720" marR="45720" anchor="ctr" horzOverflow="overflow">
                    <a:solidFill>
                      <a:srgbClr val="D7BCED"/>
                    </a:solidFill>
                  </a:tcPr>
                </a:tc>
                <a:tc>
                  <a:txBody>
                    <a:bodyPr/>
                    <a:lstStyle/>
                    <a:p>
                      <a:pPr algn="ctr" defTabSz="914400">
                        <a:defRPr sz="1800"/>
                      </a:pPr>
                      <a:r>
                        <a:rPr sz="800" b="1"/>
                        <a:t>Energy Conservation</a:t>
                      </a:r>
                    </a:p>
                  </a:txBody>
                  <a:tcPr marL="45720" marR="45720" anchor="ctr" horzOverflow="overflow">
                    <a:solidFill>
                      <a:srgbClr val="D7BCED"/>
                    </a:solidFill>
                  </a:tcPr>
                </a:tc>
                <a:extLst>
                  <a:ext uri="{0D108BD9-81ED-4DB2-BD59-A6C34878D82A}">
                    <a16:rowId xmlns:a16="http://schemas.microsoft.com/office/drawing/2014/main" val="10002"/>
                  </a:ext>
                </a:extLst>
              </a:tr>
              <a:tr h="835797">
                <a:tc>
                  <a:txBody>
                    <a:bodyPr/>
                    <a:lstStyle/>
                    <a:p>
                      <a:pPr algn="l" defTabSz="914400">
                        <a:defRPr sz="800" b="1"/>
                      </a:pPr>
                      <a:r>
                        <a:t>This is about reducing the amount of water used. </a:t>
                      </a:r>
                    </a:p>
                    <a:p>
                      <a:pPr marL="171450" indent="-171450" algn="l" defTabSz="914400">
                        <a:buSzPct val="100000"/>
                        <a:buFont typeface="Arial"/>
                        <a:buChar char="•"/>
                        <a:defRPr sz="800"/>
                      </a:pPr>
                      <a:r>
                        <a:t>Collecting rainwater for gardens and flushing toilets. </a:t>
                      </a:r>
                    </a:p>
                    <a:p>
                      <a:pPr marL="171450" indent="-171450" algn="l" defTabSz="914400">
                        <a:buSzPct val="100000"/>
                        <a:buFont typeface="Arial"/>
                        <a:buChar char="•"/>
                        <a:defRPr sz="800"/>
                      </a:pPr>
                      <a:r>
                        <a:t>Installing water meters and toilets that flush less water. </a:t>
                      </a:r>
                    </a:p>
                    <a:p>
                      <a:pPr marL="171450" indent="-171450" algn="l" defTabSz="914400">
                        <a:buSzPct val="100000"/>
                        <a:buFont typeface="Arial"/>
                        <a:buChar char="•"/>
                        <a:defRPr sz="800"/>
                      </a:pPr>
                      <a:r>
                        <a:t>Educating people on using less water. </a:t>
                      </a:r>
                    </a:p>
                  </a:txBody>
                  <a:tcPr marL="45720" marR="45720" horzOverflow="overflow">
                    <a:solidFill>
                      <a:srgbClr val="EBDDF6"/>
                    </a:solidFill>
                  </a:tcPr>
                </a:tc>
                <a:tc>
                  <a:txBody>
                    <a:bodyPr/>
                    <a:lstStyle/>
                    <a:p>
                      <a:pPr algn="l" defTabSz="914400">
                        <a:defRPr sz="800" b="1"/>
                      </a:pPr>
                      <a:r>
                        <a:t>Using less fossil fuels can reduce  the rate of climate change.</a:t>
                      </a:r>
                    </a:p>
                    <a:p>
                      <a:pPr marL="171450" indent="-171450" algn="l" defTabSz="914400">
                        <a:buSzPct val="100000"/>
                        <a:buFont typeface="Arial"/>
                        <a:buChar char="•"/>
                        <a:defRPr sz="800"/>
                      </a:pPr>
                      <a:r>
                        <a:t>Promoting renewable energy sources. </a:t>
                      </a:r>
                    </a:p>
                    <a:p>
                      <a:pPr marL="171450" indent="-171450" algn="l" defTabSz="914400">
                        <a:buSzPct val="100000"/>
                        <a:buFont typeface="Arial"/>
                        <a:buChar char="•"/>
                        <a:defRPr sz="800"/>
                      </a:pPr>
                      <a:r>
                        <a:t>Making homes more energy efficient.</a:t>
                      </a:r>
                    </a:p>
                    <a:p>
                      <a:pPr marL="171450" indent="-171450" algn="l" defTabSz="914400">
                        <a:buSzPct val="100000"/>
                        <a:buFont typeface="Arial"/>
                        <a:buChar char="•"/>
                        <a:defRPr sz="800"/>
                      </a:pPr>
                      <a:r>
                        <a:t>Encouraging people to use energy. </a:t>
                      </a:r>
                    </a:p>
                  </a:txBody>
                  <a:tcPr marL="45720" marR="45720" horzOverflow="overflow">
                    <a:solidFill>
                      <a:srgbClr val="EBDDF6"/>
                    </a:solidFill>
                  </a:tcPr>
                </a:tc>
                <a:extLst>
                  <a:ext uri="{0D108BD9-81ED-4DB2-BD59-A6C34878D82A}">
                    <a16:rowId xmlns:a16="http://schemas.microsoft.com/office/drawing/2014/main" val="10003"/>
                  </a:ext>
                </a:extLst>
              </a:tr>
              <a:tr h="167159">
                <a:tc>
                  <a:txBody>
                    <a:bodyPr/>
                    <a:lstStyle/>
                    <a:p>
                      <a:pPr algn="ctr" defTabSz="914400">
                        <a:defRPr sz="1800"/>
                      </a:pPr>
                      <a:r>
                        <a:rPr sz="800" b="1"/>
                        <a:t>Creating Green Space</a:t>
                      </a:r>
                    </a:p>
                  </a:txBody>
                  <a:tcPr marL="45720" marR="45720" horzOverflow="overflow">
                    <a:solidFill>
                      <a:srgbClr val="D7BCED"/>
                    </a:solidFill>
                  </a:tcPr>
                </a:tc>
                <a:tc>
                  <a:txBody>
                    <a:bodyPr/>
                    <a:lstStyle/>
                    <a:p>
                      <a:pPr algn="ctr" defTabSz="914400">
                        <a:defRPr sz="1800"/>
                      </a:pPr>
                      <a:r>
                        <a:rPr sz="800" b="1"/>
                        <a:t>Waste Recycling </a:t>
                      </a:r>
                    </a:p>
                  </a:txBody>
                  <a:tcPr marL="45720" marR="45720" horzOverflow="overflow">
                    <a:solidFill>
                      <a:srgbClr val="D7BCED"/>
                    </a:solidFill>
                  </a:tcPr>
                </a:tc>
                <a:extLst>
                  <a:ext uri="{0D108BD9-81ED-4DB2-BD59-A6C34878D82A}">
                    <a16:rowId xmlns:a16="http://schemas.microsoft.com/office/drawing/2014/main" val="10004"/>
                  </a:ext>
                </a:extLst>
              </a:tr>
              <a:tr h="931316">
                <a:tc>
                  <a:txBody>
                    <a:bodyPr/>
                    <a:lstStyle/>
                    <a:p>
                      <a:pPr algn="l" defTabSz="914400">
                        <a:defRPr sz="800" b="1"/>
                      </a:pPr>
                      <a:r>
                        <a:t>Creating green spaces in urban areas can improve places for people who want to live there. </a:t>
                      </a:r>
                    </a:p>
                    <a:p>
                      <a:pPr marL="171450" indent="-171450" algn="l" defTabSz="914400">
                        <a:buSzPct val="100000"/>
                        <a:buFont typeface="Arial"/>
                        <a:buChar char="•"/>
                        <a:defRPr sz="800"/>
                      </a:pPr>
                      <a:r>
                        <a:t>Provide natural cooler areas for people to relax in. </a:t>
                      </a:r>
                    </a:p>
                    <a:p>
                      <a:pPr marL="171450" indent="-171450" algn="l" defTabSz="914400">
                        <a:buSzPct val="100000"/>
                        <a:buFont typeface="Arial"/>
                        <a:buChar char="•"/>
                        <a:defRPr sz="800"/>
                      </a:pPr>
                      <a:r>
                        <a:t>Encourages people to exercise. </a:t>
                      </a:r>
                    </a:p>
                    <a:p>
                      <a:pPr marL="171450" indent="-171450" algn="l" defTabSz="914400">
                        <a:buSzPct val="100000"/>
                        <a:buFont typeface="Arial"/>
                        <a:buChar char="•"/>
                        <a:defRPr sz="800"/>
                      </a:pPr>
                      <a:r>
                        <a:t>Reduces the risk of flooding from surface runoff. </a:t>
                      </a:r>
                    </a:p>
                  </a:txBody>
                  <a:tcPr marL="45720" marR="45720" horzOverflow="overflow">
                    <a:solidFill>
                      <a:srgbClr val="EBDDF6"/>
                    </a:solidFill>
                  </a:tcPr>
                </a:tc>
                <a:tc>
                  <a:txBody>
                    <a:bodyPr/>
                    <a:lstStyle/>
                    <a:p>
                      <a:pPr algn="l" defTabSz="914400">
                        <a:defRPr sz="800" b="1"/>
                      </a:pPr>
                      <a:r>
                        <a:t>More recycling means fewer resources are used. Less waste reduces the amount that eventually goes to landfill.</a:t>
                      </a:r>
                    </a:p>
                    <a:p>
                      <a:pPr marL="171450" indent="-171450" algn="l" defTabSz="914400">
                        <a:buSzPct val="100000"/>
                        <a:buFont typeface="Arial"/>
                        <a:buChar char="•"/>
                        <a:defRPr sz="800"/>
                      </a:pPr>
                      <a:r>
                        <a:t>Collection of household waste. </a:t>
                      </a:r>
                    </a:p>
                    <a:p>
                      <a:pPr marL="171450" indent="-171450" algn="l" defTabSz="914400">
                        <a:buSzPct val="100000"/>
                        <a:buFont typeface="Arial"/>
                        <a:buChar char="•"/>
                        <a:defRPr sz="800"/>
                      </a:pPr>
                      <a:r>
                        <a:t>More local recycling facilities.</a:t>
                      </a:r>
                    </a:p>
                    <a:p>
                      <a:pPr marL="171450" indent="-171450" algn="l" defTabSz="914400">
                        <a:buSzPct val="100000"/>
                        <a:buFont typeface="Arial"/>
                        <a:buChar char="•"/>
                        <a:defRPr sz="800"/>
                      </a:pPr>
                      <a:r>
                        <a:t>Greater awareness of the benefits in recycling.  </a:t>
                      </a:r>
                    </a:p>
                  </a:txBody>
                  <a:tcPr marL="45720" marR="45720" horzOverflow="overflow">
                    <a:solidFill>
                      <a:srgbClr val="EBDDF6"/>
                    </a:solidFill>
                  </a:tcPr>
                </a:tc>
                <a:extLst>
                  <a:ext uri="{0D108BD9-81ED-4DB2-BD59-A6C34878D82A}">
                    <a16:rowId xmlns:a16="http://schemas.microsoft.com/office/drawing/2014/main" val="10005"/>
                  </a:ext>
                </a:extLst>
              </a:tr>
            </a:tbl>
          </a:graphicData>
        </a:graphic>
      </p:graphicFrame>
      <p:graphicFrame>
        <p:nvGraphicFramePr>
          <p:cNvPr id="126" name="Table 14"/>
          <p:cNvGraphicFramePr/>
          <p:nvPr/>
        </p:nvGraphicFramePr>
        <p:xfrm>
          <a:off x="3230650" y="3944054"/>
          <a:ext cx="3309048" cy="1621747"/>
        </p:xfrm>
        <a:graphic>
          <a:graphicData uri="http://schemas.openxmlformats.org/drawingml/2006/table">
            <a:tbl>
              <a:tblPr firstRow="1" bandRow="1">
                <a:tableStyleId>{4C3C2611-4C71-4FC5-86AE-919BDF0F9419}</a:tableStyleId>
              </a:tblPr>
              <a:tblGrid>
                <a:gridCol w="1654524">
                  <a:extLst>
                    <a:ext uri="{9D8B030D-6E8A-4147-A177-3AD203B41FA5}">
                      <a16:colId xmlns:a16="http://schemas.microsoft.com/office/drawing/2014/main" val="20000"/>
                    </a:ext>
                  </a:extLst>
                </a:gridCol>
                <a:gridCol w="1654524">
                  <a:extLst>
                    <a:ext uri="{9D8B030D-6E8A-4147-A177-3AD203B41FA5}">
                      <a16:colId xmlns:a16="http://schemas.microsoft.com/office/drawing/2014/main" val="20001"/>
                    </a:ext>
                  </a:extLst>
                </a:gridCol>
              </a:tblGrid>
              <a:tr h="233839">
                <a:tc gridSpan="2">
                  <a:txBody>
                    <a:bodyPr/>
                    <a:lstStyle/>
                    <a:p>
                      <a:pPr algn="ctr" defTabSz="914400">
                        <a:defRPr sz="1800" b="0">
                          <a:solidFill>
                            <a:srgbClr val="000000"/>
                          </a:solidFill>
                        </a:defRPr>
                      </a:pPr>
                      <a:r>
                        <a:rPr sz="900" b="1">
                          <a:solidFill>
                            <a:srgbClr val="FFFFFF"/>
                          </a:solidFill>
                        </a:rPr>
                        <a:t>Sustainable Urban Living Example: Freiburg</a:t>
                      </a:r>
                    </a:p>
                  </a:txBody>
                  <a:tcPr marL="45720" marR="45720" horzOverflow="overflow"/>
                </a:tc>
                <a:tc hMerge="1">
                  <a:txBody>
                    <a:bodyPr/>
                    <a:lstStyle/>
                    <a:p>
                      <a:endParaRPr lang="en-US"/>
                    </a:p>
                  </a:txBody>
                  <a:tcPr/>
                </a:tc>
                <a:extLst>
                  <a:ext uri="{0D108BD9-81ED-4DB2-BD59-A6C34878D82A}">
                    <a16:rowId xmlns:a16="http://schemas.microsoft.com/office/drawing/2014/main" val="10000"/>
                  </a:ext>
                </a:extLst>
              </a:tr>
              <a:tr h="233839">
                <a:tc>
                  <a:txBody>
                    <a:bodyPr/>
                    <a:lstStyle/>
                    <a:p>
                      <a:pPr algn="ctr" defTabSz="914400">
                        <a:defRPr sz="1800"/>
                      </a:pPr>
                      <a:r>
                        <a:rPr sz="800" b="1"/>
                        <a:t>Background &amp; Location</a:t>
                      </a:r>
                    </a:p>
                  </a:txBody>
                  <a:tcPr marL="45720" marR="45720" anchor="ctr" horzOverflow="overflow">
                    <a:solidFill>
                      <a:srgbClr val="D7BCED"/>
                    </a:solidFill>
                  </a:tcPr>
                </a:tc>
                <a:tc>
                  <a:txBody>
                    <a:bodyPr/>
                    <a:lstStyle/>
                    <a:p>
                      <a:pPr algn="ctr" defTabSz="914400">
                        <a:defRPr sz="1800"/>
                      </a:pPr>
                      <a:r>
                        <a:rPr sz="800" b="1"/>
                        <a:t>Sustainable Strategies </a:t>
                      </a:r>
                    </a:p>
                  </a:txBody>
                  <a:tcPr marL="45720" marR="45720" anchor="ctr" horzOverflow="overflow">
                    <a:solidFill>
                      <a:srgbClr val="D7BCED"/>
                    </a:solidFill>
                  </a:tcPr>
                </a:tc>
                <a:extLst>
                  <a:ext uri="{0D108BD9-81ED-4DB2-BD59-A6C34878D82A}">
                    <a16:rowId xmlns:a16="http://schemas.microsoft.com/office/drawing/2014/main" val="10001"/>
                  </a:ext>
                </a:extLst>
              </a:tr>
              <a:tr h="651641">
                <a:tc>
                  <a:txBody>
                    <a:bodyPr/>
                    <a:lstStyle/>
                    <a:p>
                      <a:pPr algn="ctr" defTabSz="914400">
                        <a:defRPr sz="1800"/>
                      </a:pPr>
                      <a:r>
                        <a:rPr sz="800" b="1"/>
                        <a:t>Freiburg is in west Germany. The city has a population of about 220,000. In 1970 it set the goal of focusing on social, economic and environmental sustainability.</a:t>
                      </a:r>
                    </a:p>
                  </a:txBody>
                  <a:tcPr marL="45720" marR="45720" horzOverflow="overflow">
                    <a:solidFill>
                      <a:srgbClr val="F1CCF0"/>
                    </a:solidFill>
                  </a:tcPr>
                </a:tc>
                <a:tc rowSpan="2">
                  <a:txBody>
                    <a:bodyPr/>
                    <a:lstStyle/>
                    <a:p>
                      <a:pPr marL="171450" indent="-171450" algn="l" defTabSz="914400">
                        <a:buSzPct val="100000"/>
                        <a:buFont typeface="Arial"/>
                        <a:buChar char="•"/>
                        <a:defRPr sz="800"/>
                      </a:pPr>
                      <a:r>
                        <a:t>The city’s waste water allows for rainwater to be retained.</a:t>
                      </a:r>
                    </a:p>
                    <a:p>
                      <a:pPr marL="171450" indent="-171450" algn="l" defTabSz="914400">
                        <a:buSzPct val="100000"/>
                        <a:buFont typeface="Arial"/>
                        <a:buChar char="•"/>
                        <a:defRPr sz="800"/>
                      </a:pPr>
                      <a:r>
                        <a:t>The use of sustainable energy such as solar and wind is becoming more important.</a:t>
                      </a:r>
                    </a:p>
                    <a:p>
                      <a:pPr marL="171450" indent="-171450" algn="l" defTabSz="914400">
                        <a:buSzPct val="100000"/>
                        <a:buFont typeface="Arial"/>
                        <a:buChar char="•"/>
                        <a:defRPr sz="800"/>
                      </a:pPr>
                      <a:r>
                        <a:t>40% of the city is forested with many open spaces for recreation, clean air and reducing flood risk.</a:t>
                      </a:r>
                    </a:p>
                  </a:txBody>
                  <a:tcPr marL="45720" marR="45720" horzOverflow="overflow">
                    <a:solidFill>
                      <a:srgbClr val="EBDDF6"/>
                    </a:solidFill>
                  </a:tcPr>
                </a:tc>
                <a:extLst>
                  <a:ext uri="{0D108BD9-81ED-4DB2-BD59-A6C34878D82A}">
                    <a16:rowId xmlns:a16="http://schemas.microsoft.com/office/drawing/2014/main" val="10002"/>
                  </a:ext>
                </a:extLst>
              </a:tr>
              <a:tr h="453029">
                <a:tc>
                  <a:txBody>
                    <a:bodyPr/>
                    <a:lstStyle/>
                    <a:p>
                      <a:pPr algn="l" defTabSz="914400">
                        <a:defRPr sz="800"/>
                      </a:pPr>
                      <a:endParaRPr/>
                    </a:p>
                  </a:txBody>
                  <a:tcPr marL="45720" marR="45720" horzOverflow="overflow">
                    <a:solidFill>
                      <a:srgbClr val="FFFFFF"/>
                    </a:solidFill>
                  </a:tcPr>
                </a:tc>
                <a:tc vMerge="1">
                  <a:txBody>
                    <a:bodyPr/>
                    <a:lstStyle/>
                    <a:p>
                      <a:endParaRPr lang="en-US"/>
                    </a:p>
                  </a:txBody>
                  <a:tcPr/>
                </a:tc>
                <a:extLst>
                  <a:ext uri="{0D108BD9-81ED-4DB2-BD59-A6C34878D82A}">
                    <a16:rowId xmlns:a16="http://schemas.microsoft.com/office/drawing/2014/main" val="10003"/>
                  </a:ext>
                </a:extLst>
              </a:tr>
            </a:tbl>
          </a:graphicData>
        </a:graphic>
      </p:graphicFrame>
      <p:pic>
        <p:nvPicPr>
          <p:cNvPr id="127" name="Picture 20" descr="Picture 20"/>
          <p:cNvPicPr>
            <a:picLocks noChangeAspect="1"/>
          </p:cNvPicPr>
          <p:nvPr/>
        </p:nvPicPr>
        <p:blipFill>
          <a:blip r:embed="rId10">
            <a:extLst/>
          </a:blip>
          <a:stretch>
            <a:fillRect/>
          </a:stretch>
        </p:blipFill>
        <p:spPr>
          <a:xfrm>
            <a:off x="3230650" y="5098813"/>
            <a:ext cx="855253" cy="481881"/>
          </a:xfrm>
          <a:prstGeom prst="rect">
            <a:avLst/>
          </a:prstGeom>
          <a:ln w="12700">
            <a:miter lim="400000"/>
          </a:ln>
        </p:spPr>
      </p:pic>
      <p:pic>
        <p:nvPicPr>
          <p:cNvPr id="128" name="Picture 43" descr="Picture 43"/>
          <p:cNvPicPr>
            <a:picLocks noChangeAspect="1"/>
          </p:cNvPicPr>
          <p:nvPr/>
        </p:nvPicPr>
        <p:blipFill>
          <a:blip r:embed="rId11">
            <a:extLst/>
          </a:blip>
          <a:stretch>
            <a:fillRect/>
          </a:stretch>
        </p:blipFill>
        <p:spPr>
          <a:xfrm>
            <a:off x="4085902" y="5101723"/>
            <a:ext cx="797341" cy="474903"/>
          </a:xfrm>
          <a:prstGeom prst="rect">
            <a:avLst/>
          </a:prstGeom>
          <a:ln w="12700">
            <a:miter lim="400000"/>
          </a:ln>
        </p:spPr>
      </p:pic>
      <p:graphicFrame>
        <p:nvGraphicFramePr>
          <p:cNvPr id="129" name="Table 44"/>
          <p:cNvGraphicFramePr/>
          <p:nvPr>
            <p:extLst>
              <p:ext uri="{D42A27DB-BD31-4B8C-83A1-F6EECF244321}">
                <p14:modId xmlns:p14="http://schemas.microsoft.com/office/powerpoint/2010/main" val="1743040222"/>
              </p:ext>
            </p:extLst>
          </p:nvPr>
        </p:nvGraphicFramePr>
        <p:xfrm>
          <a:off x="6539697" y="-2"/>
          <a:ext cx="3364030" cy="4374663"/>
        </p:xfrm>
        <a:graphic>
          <a:graphicData uri="http://schemas.openxmlformats.org/drawingml/2006/table">
            <a:tbl>
              <a:tblPr firstRow="1" bandRow="1">
                <a:tableStyleId>{4C3C2611-4C71-4FC5-86AE-919BDF0F9419}</a:tableStyleId>
              </a:tblPr>
              <a:tblGrid>
                <a:gridCol w="1682015">
                  <a:extLst>
                    <a:ext uri="{9D8B030D-6E8A-4147-A177-3AD203B41FA5}">
                      <a16:colId xmlns:a16="http://schemas.microsoft.com/office/drawing/2014/main" val="20000"/>
                    </a:ext>
                  </a:extLst>
                </a:gridCol>
                <a:gridCol w="1682015">
                  <a:extLst>
                    <a:ext uri="{9D8B030D-6E8A-4147-A177-3AD203B41FA5}">
                      <a16:colId xmlns:a16="http://schemas.microsoft.com/office/drawing/2014/main" val="20001"/>
                    </a:ext>
                  </a:extLst>
                </a:gridCol>
              </a:tblGrid>
              <a:tr h="219079">
                <a:tc gridSpan="2">
                  <a:txBody>
                    <a:bodyPr/>
                    <a:lstStyle/>
                    <a:p>
                      <a:pPr algn="ctr" defTabSz="914400">
                        <a:defRPr sz="1800" b="0">
                          <a:solidFill>
                            <a:srgbClr val="000000"/>
                          </a:solidFill>
                        </a:defRPr>
                      </a:pPr>
                      <a:r>
                        <a:rPr sz="900" b="1" dirty="0">
                          <a:solidFill>
                            <a:srgbClr val="FFFFFF"/>
                          </a:solidFill>
                        </a:rPr>
                        <a:t>Traffic Management</a:t>
                      </a:r>
                    </a:p>
                  </a:txBody>
                  <a:tcPr marL="45720" marR="45720" horzOverflow="overflow"/>
                </a:tc>
                <a:tc hMerge="1">
                  <a:txBody>
                    <a:bodyPr/>
                    <a:lstStyle/>
                    <a:p>
                      <a:endParaRPr lang="en-US"/>
                    </a:p>
                  </a:txBody>
                  <a:tcPr/>
                </a:tc>
                <a:extLst>
                  <a:ext uri="{0D108BD9-81ED-4DB2-BD59-A6C34878D82A}">
                    <a16:rowId xmlns:a16="http://schemas.microsoft.com/office/drawing/2014/main" val="10000"/>
                  </a:ext>
                </a:extLst>
              </a:tr>
              <a:tr h="446594">
                <a:tc gridSpan="2">
                  <a:txBody>
                    <a:bodyPr/>
                    <a:lstStyle/>
                    <a:p>
                      <a:pPr algn="ctr" defTabSz="914400">
                        <a:defRPr sz="1800"/>
                      </a:pPr>
                      <a:r>
                        <a:rPr sz="800" b="1"/>
                        <a:t>Urban areas are busy places with many people travelling by different modes of transport. This has caused urban areas to experience different traffic congestion that can lead to various problems. </a:t>
                      </a:r>
                    </a:p>
                  </a:txBody>
                  <a:tcPr marL="45720" marR="45720" anchor="ctr" horzOverflow="overflow">
                    <a:solidFill>
                      <a:srgbClr val="F1CCF0"/>
                    </a:solidFill>
                  </a:tcPr>
                </a:tc>
                <a:tc hMerge="1">
                  <a:txBody>
                    <a:bodyPr/>
                    <a:lstStyle/>
                    <a:p>
                      <a:endParaRPr lang="en-US"/>
                    </a:p>
                  </a:txBody>
                  <a:tcPr/>
                </a:tc>
                <a:extLst>
                  <a:ext uri="{0D108BD9-81ED-4DB2-BD59-A6C34878D82A}">
                    <a16:rowId xmlns:a16="http://schemas.microsoft.com/office/drawing/2014/main" val="10001"/>
                  </a:ext>
                </a:extLst>
              </a:tr>
              <a:tr h="208411">
                <a:tc>
                  <a:txBody>
                    <a:bodyPr/>
                    <a:lstStyle/>
                    <a:p>
                      <a:pPr algn="ctr" defTabSz="914400">
                        <a:defRPr sz="1800"/>
                      </a:pPr>
                      <a:r>
                        <a:rPr sz="800" b="1"/>
                        <a:t>Environmental problems</a:t>
                      </a:r>
                    </a:p>
                  </a:txBody>
                  <a:tcPr marL="45720" marR="45720" anchor="ctr" horzOverflow="overflow">
                    <a:solidFill>
                      <a:srgbClr val="D7BCED"/>
                    </a:solidFill>
                  </a:tcPr>
                </a:tc>
                <a:tc rowSpan="2">
                  <a:txBody>
                    <a:bodyPr/>
                    <a:lstStyle/>
                    <a:p>
                      <a:pPr algn="ctr" defTabSz="914400">
                        <a:defRPr sz="800" b="1"/>
                      </a:pPr>
                      <a:endParaRPr/>
                    </a:p>
                  </a:txBody>
                  <a:tcPr marL="45720" marR="45720" horzOverflow="overflow"/>
                </a:tc>
                <a:extLst>
                  <a:ext uri="{0D108BD9-81ED-4DB2-BD59-A6C34878D82A}">
                    <a16:rowId xmlns:a16="http://schemas.microsoft.com/office/drawing/2014/main" val="10002"/>
                  </a:ext>
                </a:extLst>
              </a:tr>
              <a:tr h="565685">
                <a:tc>
                  <a:txBody>
                    <a:bodyPr/>
                    <a:lstStyle/>
                    <a:p>
                      <a:pPr marL="171450" indent="-171450" algn="ctr" defTabSz="914400">
                        <a:buSzPct val="100000"/>
                        <a:buFont typeface="Arial"/>
                        <a:buChar char="•"/>
                        <a:defRPr sz="800"/>
                      </a:pPr>
                      <a:r>
                        <a:t>Traffic increases air pollution which releases greenhouse gases that is leading to climate change.</a:t>
                      </a:r>
                    </a:p>
                  </a:txBody>
                  <a:tcPr marL="45720" marR="45720" anchor="ctr" horzOverflow="overflow"/>
                </a:tc>
                <a:tc vMerge="1">
                  <a:txBody>
                    <a:bodyPr/>
                    <a:lstStyle/>
                    <a:p>
                      <a:endParaRPr lang="en-US"/>
                    </a:p>
                  </a:txBody>
                  <a:tcPr/>
                </a:tc>
                <a:extLst>
                  <a:ext uri="{0D108BD9-81ED-4DB2-BD59-A6C34878D82A}">
                    <a16:rowId xmlns:a16="http://schemas.microsoft.com/office/drawing/2014/main" val="10003"/>
                  </a:ext>
                </a:extLst>
              </a:tr>
              <a:tr h="208411">
                <a:tc>
                  <a:txBody>
                    <a:bodyPr/>
                    <a:lstStyle/>
                    <a:p>
                      <a:pPr algn="ctr" defTabSz="914400">
                        <a:defRPr sz="1800"/>
                      </a:pPr>
                      <a:r>
                        <a:rPr sz="800" b="1"/>
                        <a:t>Economic problems</a:t>
                      </a:r>
                    </a:p>
                  </a:txBody>
                  <a:tcPr marL="45720" marR="45720" anchor="ctr" horzOverflow="overflow">
                    <a:solidFill>
                      <a:srgbClr val="D7BCED"/>
                    </a:solidFill>
                  </a:tcPr>
                </a:tc>
                <a:tc>
                  <a:txBody>
                    <a:bodyPr/>
                    <a:lstStyle/>
                    <a:p>
                      <a:pPr algn="ctr" defTabSz="914400">
                        <a:defRPr sz="1800"/>
                      </a:pPr>
                      <a:r>
                        <a:rPr sz="800" b="1"/>
                        <a:t>Social Problems </a:t>
                      </a:r>
                    </a:p>
                  </a:txBody>
                  <a:tcPr marL="45720" marR="45720" anchor="ctr" horzOverflow="overflow">
                    <a:solidFill>
                      <a:srgbClr val="D7BCED"/>
                    </a:solidFill>
                  </a:tcPr>
                </a:tc>
                <a:extLst>
                  <a:ext uri="{0D108BD9-81ED-4DB2-BD59-A6C34878D82A}">
                    <a16:rowId xmlns:a16="http://schemas.microsoft.com/office/drawing/2014/main" val="10004"/>
                  </a:ext>
                </a:extLst>
              </a:tr>
              <a:tr h="684778">
                <a:tc>
                  <a:txBody>
                    <a:bodyPr/>
                    <a:lstStyle/>
                    <a:p>
                      <a:pPr marL="171450" indent="-171450" algn="ctr" defTabSz="914400">
                        <a:buSzPct val="100000"/>
                        <a:buFont typeface="Arial"/>
                        <a:buChar char="•"/>
                        <a:defRPr sz="800"/>
                      </a:pPr>
                      <a:r>
                        <a:t>Congestion can make people late for work and business deliveries take longer. This can cause companies to loose money.</a:t>
                      </a:r>
                    </a:p>
                  </a:txBody>
                  <a:tcPr marL="45720" marR="45720" anchor="ctr" horzOverflow="overflow"/>
                </a:tc>
                <a:tc>
                  <a:txBody>
                    <a:bodyPr/>
                    <a:lstStyle/>
                    <a:p>
                      <a:pPr marL="171450" indent="-171450" algn="ctr" defTabSz="914400">
                        <a:buSzPct val="100000"/>
                        <a:buFont typeface="Arial"/>
                        <a:buChar char="•"/>
                        <a:defRPr sz="800"/>
                      </a:pPr>
                      <a:r>
                        <a:t>There is a greater risk of accidents and congestion is a cause of frustration. Traffic can also lead to health issues  for pedestrians.</a:t>
                      </a:r>
                    </a:p>
                  </a:txBody>
                  <a:tcPr marL="45720" marR="45720" anchor="ctr" horzOverflow="overflow"/>
                </a:tc>
                <a:extLst>
                  <a:ext uri="{0D108BD9-81ED-4DB2-BD59-A6C34878D82A}">
                    <a16:rowId xmlns:a16="http://schemas.microsoft.com/office/drawing/2014/main" val="10005"/>
                  </a:ext>
                </a:extLst>
              </a:tr>
              <a:tr h="204474">
                <a:tc gridSpan="2">
                  <a:txBody>
                    <a:bodyPr/>
                    <a:lstStyle/>
                    <a:p>
                      <a:pPr algn="ctr" defTabSz="914400">
                        <a:defRPr sz="1800"/>
                      </a:pPr>
                      <a:r>
                        <a:rPr sz="800" b="1" dirty="0"/>
                        <a:t>Congestion Solutions </a:t>
                      </a:r>
                      <a:r>
                        <a:rPr lang="en-GB" sz="800" b="1" dirty="0" smtClean="0"/>
                        <a:t>- London</a:t>
                      </a:r>
                      <a:endParaRPr sz="800" b="1" dirty="0"/>
                    </a:p>
                  </a:txBody>
                  <a:tcPr marL="45720" marR="45720" horzOverflow="overflow">
                    <a:solidFill>
                      <a:srgbClr val="D7BCED"/>
                    </a:solidFill>
                  </a:tcPr>
                </a:tc>
                <a:tc hMerge="1">
                  <a:txBody>
                    <a:bodyPr/>
                    <a:lstStyle/>
                    <a:p>
                      <a:endParaRPr lang="en-US"/>
                    </a:p>
                  </a:txBody>
                  <a:tcPr/>
                </a:tc>
                <a:extLst>
                  <a:ext uri="{0D108BD9-81ED-4DB2-BD59-A6C34878D82A}">
                    <a16:rowId xmlns:a16="http://schemas.microsoft.com/office/drawing/2014/main" val="10006"/>
                  </a:ext>
                </a:extLst>
              </a:tr>
              <a:tr h="1723420">
                <a:tc>
                  <a:txBody>
                    <a:bodyPr/>
                    <a:lstStyle/>
                    <a:p>
                      <a:pPr marL="171450" indent="-171450" algn="l" defTabSz="914400">
                        <a:buSzPct val="100000"/>
                        <a:buFont typeface="Arial"/>
                        <a:buChar char="•"/>
                        <a:defRPr sz="800"/>
                      </a:pPr>
                      <a:r>
                        <a:rPr dirty="0"/>
                        <a:t>Widen roads to allow more traffic to flow easily.</a:t>
                      </a:r>
                    </a:p>
                    <a:p>
                      <a:pPr marL="171450" indent="-171450" algn="l" defTabSz="914400">
                        <a:buSzPct val="100000"/>
                        <a:buFont typeface="Arial"/>
                        <a:buChar char="•"/>
                        <a:defRPr sz="800"/>
                      </a:pPr>
                      <a:r>
                        <a:rPr dirty="0"/>
                        <a:t>Build ring roads and bypasses to keep through traffic out of city </a:t>
                      </a:r>
                      <a:r>
                        <a:rPr dirty="0" err="1"/>
                        <a:t>centres</a:t>
                      </a:r>
                      <a:r>
                        <a:rPr dirty="0"/>
                        <a:t>. </a:t>
                      </a:r>
                    </a:p>
                    <a:p>
                      <a:pPr marL="171450" indent="-171450" algn="l" defTabSz="914400">
                        <a:buSzPct val="100000"/>
                        <a:buFont typeface="Arial"/>
                        <a:buChar char="•"/>
                        <a:defRPr sz="800"/>
                      </a:pPr>
                      <a:r>
                        <a:rPr dirty="0"/>
                        <a:t>Introduce park and ride schemes to reduce car use.</a:t>
                      </a:r>
                    </a:p>
                    <a:p>
                      <a:pPr marL="171450" indent="-171450" algn="l" defTabSz="914400">
                        <a:buSzPct val="100000"/>
                        <a:buFont typeface="Arial"/>
                        <a:buChar char="•"/>
                        <a:defRPr sz="800"/>
                      </a:pPr>
                      <a:r>
                        <a:rPr dirty="0"/>
                        <a:t>Encourage car-sharing schemes in work places.</a:t>
                      </a:r>
                    </a:p>
                    <a:p>
                      <a:pPr marL="171450" indent="-171450" algn="l" defTabSz="914400">
                        <a:buSzPct val="100000"/>
                        <a:buFont typeface="Arial"/>
                        <a:buChar char="•"/>
                        <a:defRPr sz="800"/>
                      </a:pPr>
                      <a:r>
                        <a:rPr dirty="0"/>
                        <a:t>Have public transport, cycle lanes &amp; cycle hire schemes.</a:t>
                      </a:r>
                    </a:p>
                    <a:p>
                      <a:pPr marL="171450" indent="-171450" algn="l" defTabSz="914400">
                        <a:buSzPct val="100000"/>
                        <a:buFont typeface="Arial"/>
                        <a:buChar char="•"/>
                        <a:defRPr sz="800"/>
                      </a:pPr>
                      <a:r>
                        <a:rPr dirty="0" smtClean="0"/>
                        <a:t>Having </a:t>
                      </a:r>
                      <a:r>
                        <a:rPr dirty="0"/>
                        <a:t>congestion charges discourages drivers from entering the busy city </a:t>
                      </a:r>
                      <a:r>
                        <a:rPr dirty="0" err="1"/>
                        <a:t>centres</a:t>
                      </a:r>
                      <a:r>
                        <a:rPr dirty="0"/>
                        <a:t>.</a:t>
                      </a:r>
                    </a:p>
                  </a:txBody>
                  <a:tcPr marL="45720" marR="45720" horzOverflow="overflow">
                    <a:solidFill>
                      <a:srgbClr val="F1CCF0"/>
                    </a:solidFill>
                  </a:tcPr>
                </a:tc>
                <a:tc>
                  <a:txBody>
                    <a:bodyPr/>
                    <a:lstStyle/>
                    <a:p>
                      <a:pPr algn="ctr" defTabSz="914400">
                        <a:defRPr sz="800" b="1"/>
                      </a:pPr>
                      <a:endParaRPr/>
                    </a:p>
                  </a:txBody>
                  <a:tcPr marL="45720" marR="45720" horzOverflow="overflow"/>
                </a:tc>
                <a:extLst>
                  <a:ext uri="{0D108BD9-81ED-4DB2-BD59-A6C34878D82A}">
                    <a16:rowId xmlns:a16="http://schemas.microsoft.com/office/drawing/2014/main" val="10007"/>
                  </a:ext>
                </a:extLst>
              </a:tr>
            </a:tbl>
          </a:graphicData>
        </a:graphic>
      </p:graphicFrame>
      <p:pic>
        <p:nvPicPr>
          <p:cNvPr id="130" name="Picture 46" descr="Picture 46"/>
          <p:cNvPicPr>
            <a:picLocks noChangeAspect="1"/>
          </p:cNvPicPr>
          <p:nvPr/>
        </p:nvPicPr>
        <p:blipFill>
          <a:blip r:embed="rId12">
            <a:extLst/>
          </a:blip>
          <a:stretch>
            <a:fillRect/>
          </a:stretch>
        </p:blipFill>
        <p:spPr>
          <a:xfrm>
            <a:off x="8229948" y="686936"/>
            <a:ext cx="1664654" cy="794684"/>
          </a:xfrm>
          <a:prstGeom prst="rect">
            <a:avLst/>
          </a:prstGeom>
          <a:ln w="12700">
            <a:miter lim="400000"/>
          </a:ln>
        </p:spPr>
      </p:pic>
      <p:pic>
        <p:nvPicPr>
          <p:cNvPr id="131" name="Picture 48" descr="Picture 48"/>
          <p:cNvPicPr>
            <a:picLocks noChangeAspect="1"/>
          </p:cNvPicPr>
          <p:nvPr/>
        </p:nvPicPr>
        <p:blipFill>
          <a:blip r:embed="rId13">
            <a:extLst/>
          </a:blip>
          <a:srcRect t="9831" b="13803"/>
          <a:stretch>
            <a:fillRect/>
          </a:stretch>
        </p:blipFill>
        <p:spPr>
          <a:xfrm>
            <a:off x="8244967" y="2609469"/>
            <a:ext cx="1649635" cy="817451"/>
          </a:xfrm>
          <a:prstGeom prst="rect">
            <a:avLst/>
          </a:prstGeom>
          <a:ln w="12700">
            <a:miter lim="400000"/>
          </a:ln>
        </p:spPr>
      </p:pic>
      <p:pic>
        <p:nvPicPr>
          <p:cNvPr id="132" name="Picture 50" descr="Picture 50"/>
          <p:cNvPicPr>
            <a:picLocks noChangeAspect="1"/>
          </p:cNvPicPr>
          <p:nvPr/>
        </p:nvPicPr>
        <p:blipFill>
          <a:blip r:embed="rId14">
            <a:extLst/>
          </a:blip>
          <a:stretch>
            <a:fillRect/>
          </a:stretch>
        </p:blipFill>
        <p:spPr>
          <a:xfrm>
            <a:off x="8241431" y="3448050"/>
            <a:ext cx="1645662" cy="956311"/>
          </a:xfrm>
          <a:prstGeom prst="rect">
            <a:avLst/>
          </a:prstGeom>
          <a:ln w="12700">
            <a:miter lim="400000"/>
          </a:ln>
        </p:spPr>
      </p:pic>
      <p:graphicFrame>
        <p:nvGraphicFramePr>
          <p:cNvPr id="133" name="Table 51"/>
          <p:cNvGraphicFramePr/>
          <p:nvPr/>
        </p:nvGraphicFramePr>
        <p:xfrm>
          <a:off x="6557981" y="4377040"/>
          <a:ext cx="3345746" cy="1213014"/>
        </p:xfrm>
        <a:graphic>
          <a:graphicData uri="http://schemas.openxmlformats.org/drawingml/2006/table">
            <a:tbl>
              <a:tblPr firstRow="1" bandRow="1">
                <a:tableStyleId>{4C3C2611-4C71-4FC5-86AE-919BDF0F9419}</a:tableStyleId>
              </a:tblPr>
              <a:tblGrid>
                <a:gridCol w="1672873">
                  <a:extLst>
                    <a:ext uri="{9D8B030D-6E8A-4147-A177-3AD203B41FA5}">
                      <a16:colId xmlns:a16="http://schemas.microsoft.com/office/drawing/2014/main" val="20000"/>
                    </a:ext>
                  </a:extLst>
                </a:gridCol>
                <a:gridCol w="1672873">
                  <a:extLst>
                    <a:ext uri="{9D8B030D-6E8A-4147-A177-3AD203B41FA5}">
                      <a16:colId xmlns:a16="http://schemas.microsoft.com/office/drawing/2014/main" val="20001"/>
                    </a:ext>
                  </a:extLst>
                </a:gridCol>
              </a:tblGrid>
              <a:tr h="199931">
                <a:tc gridSpan="2">
                  <a:txBody>
                    <a:bodyPr/>
                    <a:lstStyle/>
                    <a:p>
                      <a:pPr algn="ctr" defTabSz="914400">
                        <a:defRPr sz="1800" b="0">
                          <a:solidFill>
                            <a:srgbClr val="000000"/>
                          </a:solidFill>
                        </a:defRPr>
                      </a:pPr>
                      <a:r>
                        <a:rPr sz="800" b="1" dirty="0">
                          <a:solidFill>
                            <a:srgbClr val="FFFFFF"/>
                          </a:solidFill>
                        </a:rPr>
                        <a:t>Traffic Management Example: Bristol</a:t>
                      </a:r>
                    </a:p>
                  </a:txBody>
                  <a:tcPr marL="45720" marR="45720" horzOverflow="overflow"/>
                </a:tc>
                <a:tc hMerge="1">
                  <a:txBody>
                    <a:bodyPr/>
                    <a:lstStyle/>
                    <a:p>
                      <a:endParaRPr lang="en-US"/>
                    </a:p>
                  </a:txBody>
                  <a:tcPr/>
                </a:tc>
                <a:extLst>
                  <a:ext uri="{0D108BD9-81ED-4DB2-BD59-A6C34878D82A}">
                    <a16:rowId xmlns:a16="http://schemas.microsoft.com/office/drawing/2014/main" val="10000"/>
                  </a:ext>
                </a:extLst>
              </a:tr>
              <a:tr h="999654">
                <a:tc>
                  <a:txBody>
                    <a:bodyPr/>
                    <a:lstStyle/>
                    <a:p>
                      <a:pPr algn="ctr" defTabSz="914400">
                        <a:defRPr sz="1800"/>
                      </a:pPr>
                      <a:r>
                        <a:rPr sz="800" dirty="0"/>
                        <a:t>In 2012 Bristol was the most congested city in the UK. Now the city aims to develop it’s integrated transport system to encourage more people to use the public transport. The city has also invested in cycle routes and hiring schemes. </a:t>
                      </a:r>
                    </a:p>
                  </a:txBody>
                  <a:tcPr marL="45720" marR="45720" horzOverflow="overflow">
                    <a:solidFill>
                      <a:srgbClr val="F1CCF0"/>
                    </a:solidFill>
                  </a:tcPr>
                </a:tc>
                <a:tc>
                  <a:txBody>
                    <a:bodyPr/>
                    <a:lstStyle/>
                    <a:p>
                      <a:pPr algn="l" defTabSz="914400">
                        <a:defRPr sz="1800"/>
                      </a:pPr>
                      <a:endParaRPr dirty="0"/>
                    </a:p>
                  </a:txBody>
                  <a:tcPr marL="45720" marR="45720" horzOverflow="overflow">
                    <a:solidFill>
                      <a:srgbClr val="FFFFFF"/>
                    </a:solidFill>
                  </a:tcPr>
                </a:tc>
                <a:extLst>
                  <a:ext uri="{0D108BD9-81ED-4DB2-BD59-A6C34878D82A}">
                    <a16:rowId xmlns:a16="http://schemas.microsoft.com/office/drawing/2014/main" val="10001"/>
                  </a:ext>
                </a:extLst>
              </a:tr>
            </a:tbl>
          </a:graphicData>
        </a:graphic>
      </p:graphicFrame>
      <p:pic>
        <p:nvPicPr>
          <p:cNvPr id="134" name="Picture 53" descr="Picture 53"/>
          <p:cNvPicPr>
            <a:picLocks noChangeAspect="1"/>
          </p:cNvPicPr>
          <p:nvPr/>
        </p:nvPicPr>
        <p:blipFill>
          <a:blip r:embed="rId15">
            <a:extLst/>
          </a:blip>
          <a:stretch>
            <a:fillRect/>
          </a:stretch>
        </p:blipFill>
        <p:spPr>
          <a:xfrm>
            <a:off x="8237459" y="4623868"/>
            <a:ext cx="1649634" cy="952759"/>
          </a:xfrm>
          <a:prstGeom prst="rect">
            <a:avLst/>
          </a:prstGeom>
          <a:ln w="12700">
            <a:miter lim="400000"/>
          </a:ln>
        </p:spPr>
      </p:pic>
      <p:pic>
        <p:nvPicPr>
          <p:cNvPr id="135" name="Picture 58" descr="Picture 58"/>
          <p:cNvPicPr>
            <a:picLocks noChangeAspect="1"/>
          </p:cNvPicPr>
          <p:nvPr/>
        </p:nvPicPr>
        <p:blipFill>
          <a:blip r:embed="rId16">
            <a:extLst/>
          </a:blip>
          <a:stretch>
            <a:fillRect/>
          </a:stretch>
        </p:blipFill>
        <p:spPr>
          <a:xfrm>
            <a:off x="3256941" y="667551"/>
            <a:ext cx="178168" cy="293292"/>
          </a:xfrm>
          <a:prstGeom prst="rect">
            <a:avLst/>
          </a:prstGeom>
          <a:ln w="12700">
            <a:miter lim="400000"/>
          </a:ln>
        </p:spPr>
      </p:pic>
      <p:pic>
        <p:nvPicPr>
          <p:cNvPr id="136" name="Picture 62" descr="Picture 62"/>
          <p:cNvPicPr>
            <a:picLocks noChangeAspect="1"/>
          </p:cNvPicPr>
          <p:nvPr/>
        </p:nvPicPr>
        <p:blipFill>
          <a:blip r:embed="rId17">
            <a:extLst/>
          </a:blip>
          <a:stretch>
            <a:fillRect/>
          </a:stretch>
        </p:blipFill>
        <p:spPr>
          <a:xfrm>
            <a:off x="3230650" y="1899030"/>
            <a:ext cx="328848" cy="328848"/>
          </a:xfrm>
          <a:prstGeom prst="rect">
            <a:avLst/>
          </a:prstGeom>
          <a:ln w="12700">
            <a:miter lim="400000"/>
          </a:ln>
        </p:spPr>
      </p:pic>
      <p:pic>
        <p:nvPicPr>
          <p:cNvPr id="137" name="Picture 64" descr="Picture 64"/>
          <p:cNvPicPr>
            <a:picLocks noChangeAspect="1"/>
          </p:cNvPicPr>
          <p:nvPr/>
        </p:nvPicPr>
        <p:blipFill>
          <a:blip r:embed="rId18">
            <a:extLst/>
          </a:blip>
          <a:stretch>
            <a:fillRect/>
          </a:stretch>
        </p:blipFill>
        <p:spPr>
          <a:xfrm>
            <a:off x="6222208" y="1950720"/>
            <a:ext cx="293807" cy="277158"/>
          </a:xfrm>
          <a:prstGeom prst="rect">
            <a:avLst/>
          </a:prstGeom>
          <a:ln w="12700">
            <a:miter lim="400000"/>
          </a:ln>
        </p:spPr>
      </p:pic>
      <p:pic>
        <p:nvPicPr>
          <p:cNvPr id="138" name="Picture 66" descr="Picture 66"/>
          <p:cNvPicPr>
            <a:picLocks noChangeAspect="1"/>
          </p:cNvPicPr>
          <p:nvPr/>
        </p:nvPicPr>
        <p:blipFill>
          <a:blip r:embed="rId19">
            <a:extLst/>
          </a:blip>
          <a:stretch>
            <a:fillRect/>
          </a:stretch>
        </p:blipFill>
        <p:spPr>
          <a:xfrm>
            <a:off x="6291234" y="686936"/>
            <a:ext cx="251349" cy="273907"/>
          </a:xfrm>
          <a:prstGeom prst="rect">
            <a:avLst/>
          </a:prstGeom>
          <a:ln w="12700">
            <a:miter lim="400000"/>
          </a:ln>
        </p:spPr>
      </p:pic>
      <p:pic>
        <p:nvPicPr>
          <p:cNvPr id="139" name="Picture 68" descr="Picture 68"/>
          <p:cNvPicPr>
            <a:picLocks noChangeAspect="1"/>
          </p:cNvPicPr>
          <p:nvPr/>
        </p:nvPicPr>
        <p:blipFill>
          <a:blip r:embed="rId20">
            <a:extLst/>
          </a:blip>
          <a:stretch>
            <a:fillRect/>
          </a:stretch>
        </p:blipFill>
        <p:spPr>
          <a:xfrm rot="392045">
            <a:off x="6189064" y="3948448"/>
            <a:ext cx="387256" cy="257191"/>
          </a:xfrm>
          <a:prstGeom prst="rect">
            <a:avLst/>
          </a:prstGeom>
          <a:ln w="12700">
            <a:miter lim="400000"/>
          </a:ln>
        </p:spPr>
      </p:pic>
      <p:pic>
        <p:nvPicPr>
          <p:cNvPr id="140" name="Picture 70" descr="Picture 70"/>
          <p:cNvPicPr>
            <a:picLocks noChangeAspect="1"/>
          </p:cNvPicPr>
          <p:nvPr/>
        </p:nvPicPr>
        <p:blipFill>
          <a:blip r:embed="rId21">
            <a:extLst/>
          </a:blip>
          <a:stretch>
            <a:fillRect/>
          </a:stretch>
        </p:blipFill>
        <p:spPr>
          <a:xfrm>
            <a:off x="9666231" y="23232"/>
            <a:ext cx="211119" cy="369302"/>
          </a:xfrm>
          <a:prstGeom prst="rect">
            <a:avLst/>
          </a:prstGeom>
          <a:ln w="12700">
            <a:miter lim="400000"/>
          </a:ln>
        </p:spPr>
      </p:pic>
      <p:pic>
        <p:nvPicPr>
          <p:cNvPr id="141" name="Picture 72" descr="Picture 72"/>
          <p:cNvPicPr>
            <a:picLocks noChangeAspect="1"/>
          </p:cNvPicPr>
          <p:nvPr/>
        </p:nvPicPr>
        <p:blipFill>
          <a:blip r:embed="rId22">
            <a:extLst/>
          </a:blip>
          <a:stretch>
            <a:fillRect/>
          </a:stretch>
        </p:blipFill>
        <p:spPr>
          <a:xfrm>
            <a:off x="6264300" y="6150450"/>
            <a:ext cx="275399" cy="317029"/>
          </a:xfrm>
          <a:prstGeom prst="rect">
            <a:avLst/>
          </a:prstGeom>
          <a:ln w="12700">
            <a:miter lim="400000"/>
          </a:ln>
        </p:spPr>
      </p:pic>
      <p:pic>
        <p:nvPicPr>
          <p:cNvPr id="142" name="Picture 39" descr="Picture 39"/>
          <p:cNvPicPr>
            <a:picLocks noChangeAspect="1"/>
          </p:cNvPicPr>
          <p:nvPr/>
        </p:nvPicPr>
        <p:blipFill>
          <a:blip r:embed="rId23">
            <a:extLst/>
          </a:blip>
          <a:stretch>
            <a:fillRect/>
          </a:stretch>
        </p:blipFill>
        <p:spPr>
          <a:xfrm>
            <a:off x="9594666" y="5421526"/>
            <a:ext cx="354251" cy="480242"/>
          </a:xfrm>
          <a:prstGeom prst="rect">
            <a:avLst/>
          </a:prstGeom>
          <a:ln w="12700">
            <a:miter lim="400000"/>
          </a:ln>
        </p:spPr>
      </p:pic>
      <p:sp>
        <p:nvSpPr>
          <p:cNvPr id="143" name="Oval 79"/>
          <p:cNvSpPr/>
          <p:nvPr/>
        </p:nvSpPr>
        <p:spPr>
          <a:xfrm>
            <a:off x="2950535" y="3927247"/>
            <a:ext cx="197941" cy="182237"/>
          </a:xfrm>
          <a:prstGeom prst="ellipse">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144" name="Picture 76" descr="Picture 76"/>
          <p:cNvPicPr>
            <a:picLocks noChangeAspect="1"/>
          </p:cNvPicPr>
          <p:nvPr/>
        </p:nvPicPr>
        <p:blipFill>
          <a:blip r:embed="rId24">
            <a:extLst/>
          </a:blip>
          <a:stretch>
            <a:fillRect/>
          </a:stretch>
        </p:blipFill>
        <p:spPr>
          <a:xfrm>
            <a:off x="9544825" y="6150450"/>
            <a:ext cx="332525" cy="315899"/>
          </a:xfrm>
          <a:prstGeom prst="rect">
            <a:avLst/>
          </a:prstGeom>
          <a:ln w="12700">
            <a:miter lim="400000"/>
          </a:ln>
        </p:spPr>
      </p:pic>
      <p:pic>
        <p:nvPicPr>
          <p:cNvPr id="145" name="Picture 78" descr="Picture 78"/>
          <p:cNvPicPr>
            <a:picLocks noChangeAspect="1"/>
          </p:cNvPicPr>
          <p:nvPr/>
        </p:nvPicPr>
        <p:blipFill>
          <a:blip r:embed="rId25">
            <a:extLst/>
          </a:blip>
          <a:stretch>
            <a:fillRect/>
          </a:stretch>
        </p:blipFill>
        <p:spPr>
          <a:xfrm rot="667852">
            <a:off x="2927866" y="3892606"/>
            <a:ext cx="241561" cy="241561"/>
          </a:xfrm>
          <a:prstGeom prst="rect">
            <a:avLst/>
          </a:prstGeom>
          <a:ln w="12700">
            <a:miter lim="400000"/>
          </a:ln>
        </p:spPr>
      </p:pic>
      <p:pic>
        <p:nvPicPr>
          <p:cNvPr id="146" name="Picture 81" descr="Picture 81"/>
          <p:cNvPicPr>
            <a:picLocks noChangeAspect="1"/>
          </p:cNvPicPr>
          <p:nvPr/>
        </p:nvPicPr>
        <p:blipFill>
          <a:blip r:embed="rId26">
            <a:extLst/>
          </a:blip>
          <a:stretch>
            <a:fillRect/>
          </a:stretch>
        </p:blipFill>
        <p:spPr>
          <a:xfrm>
            <a:off x="1347309" y="3871562"/>
            <a:ext cx="341063" cy="234268"/>
          </a:xfrm>
          <a:prstGeom prst="rect">
            <a:avLst/>
          </a:prstGeom>
          <a:ln w="12700">
            <a:miter lim="400000"/>
          </a:ln>
        </p:spPr>
      </p:pic>
      <p:pic>
        <p:nvPicPr>
          <p:cNvPr id="147" name="Picture 83" descr="Picture 83"/>
          <p:cNvPicPr>
            <a:picLocks noChangeAspect="1"/>
          </p:cNvPicPr>
          <p:nvPr/>
        </p:nvPicPr>
        <p:blipFill>
          <a:blip r:embed="rId27">
            <a:extLst/>
          </a:blip>
          <a:stretch>
            <a:fillRect/>
          </a:stretch>
        </p:blipFill>
        <p:spPr>
          <a:xfrm>
            <a:off x="6222208" y="5480393"/>
            <a:ext cx="449659" cy="389705"/>
          </a:xfrm>
          <a:prstGeom prst="rect">
            <a:avLst/>
          </a:prstGeom>
          <a:ln w="12700">
            <a:miter lim="400000"/>
          </a:ln>
        </p:spPr>
      </p:pic>
      <p:pic>
        <p:nvPicPr>
          <p:cNvPr id="148" name="Picture 85" descr="Picture 85"/>
          <p:cNvPicPr>
            <a:picLocks noChangeAspect="1"/>
          </p:cNvPicPr>
          <p:nvPr/>
        </p:nvPicPr>
        <p:blipFill>
          <a:blip r:embed="rId28">
            <a:extLst/>
          </a:blip>
          <a:stretch>
            <a:fillRect/>
          </a:stretch>
        </p:blipFill>
        <p:spPr>
          <a:xfrm>
            <a:off x="5808012" y="3096666"/>
            <a:ext cx="637479" cy="637479"/>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0" name="Table 3"/>
          <p:cNvGraphicFramePr/>
          <p:nvPr>
            <p:extLst>
              <p:ext uri="{D42A27DB-BD31-4B8C-83A1-F6EECF244321}">
                <p14:modId xmlns:p14="http://schemas.microsoft.com/office/powerpoint/2010/main" val="882968332"/>
              </p:ext>
            </p:extLst>
          </p:nvPr>
        </p:nvGraphicFramePr>
        <p:xfrm>
          <a:off x="31671" y="0"/>
          <a:ext cx="4891408" cy="6789638"/>
        </p:xfrm>
        <a:graphic>
          <a:graphicData uri="http://schemas.openxmlformats.org/drawingml/2006/table">
            <a:tbl>
              <a:tblPr firstRow="1" bandRow="1">
                <a:tableStyleId>{4C3C2611-4C71-4FC5-86AE-919BDF0F9419}</a:tableStyleId>
              </a:tblPr>
              <a:tblGrid>
                <a:gridCol w="1222852">
                  <a:extLst>
                    <a:ext uri="{9D8B030D-6E8A-4147-A177-3AD203B41FA5}">
                      <a16:colId xmlns:a16="http://schemas.microsoft.com/office/drawing/2014/main" val="20000"/>
                    </a:ext>
                  </a:extLst>
                </a:gridCol>
                <a:gridCol w="1123786">
                  <a:extLst>
                    <a:ext uri="{9D8B030D-6E8A-4147-A177-3AD203B41FA5}">
                      <a16:colId xmlns:a16="http://schemas.microsoft.com/office/drawing/2014/main" val="20001"/>
                    </a:ext>
                  </a:extLst>
                </a:gridCol>
                <a:gridCol w="2544770">
                  <a:extLst>
                    <a:ext uri="{9D8B030D-6E8A-4147-A177-3AD203B41FA5}">
                      <a16:colId xmlns:a16="http://schemas.microsoft.com/office/drawing/2014/main" val="20002"/>
                    </a:ext>
                  </a:extLst>
                </a:gridCol>
              </a:tblGrid>
              <a:tr h="241229">
                <a:tc gridSpan="3">
                  <a:txBody>
                    <a:bodyPr/>
                    <a:lstStyle/>
                    <a:p>
                      <a:pPr algn="ctr" defTabSz="914400">
                        <a:defRPr sz="1800" b="0">
                          <a:solidFill>
                            <a:srgbClr val="000000"/>
                          </a:solidFill>
                        </a:defRPr>
                      </a:pPr>
                      <a:r>
                        <a:rPr sz="1000" b="1" dirty="0">
                          <a:solidFill>
                            <a:srgbClr val="FFFFFF"/>
                          </a:solidFill>
                        </a:rPr>
                        <a:t> Urban Change in a Major UK City: </a:t>
                      </a:r>
                      <a:r>
                        <a:rPr lang="en-GB" sz="1000" b="1" dirty="0" smtClean="0">
                          <a:solidFill>
                            <a:srgbClr val="FFFFFF"/>
                          </a:solidFill>
                        </a:rPr>
                        <a:t>London</a:t>
                      </a:r>
                      <a:r>
                        <a:rPr sz="1000" b="1" dirty="0" smtClean="0">
                          <a:solidFill>
                            <a:srgbClr val="FFFFFF"/>
                          </a:solidFill>
                        </a:rPr>
                        <a:t> </a:t>
                      </a:r>
                      <a:r>
                        <a:rPr sz="1000" b="1" dirty="0">
                          <a:solidFill>
                            <a:srgbClr val="FFFFFF"/>
                          </a:solidFill>
                        </a:rPr>
                        <a:t>Case Study</a:t>
                      </a:r>
                    </a:p>
                  </a:txBody>
                  <a:tcPr marL="45720" marR="45720" horzOverflow="overflow"/>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26151">
                <a:tc gridSpan="2">
                  <a:txBody>
                    <a:bodyPr/>
                    <a:lstStyle/>
                    <a:p>
                      <a:pPr algn="ctr" defTabSz="914400">
                        <a:defRPr sz="1800"/>
                      </a:pPr>
                      <a:r>
                        <a:rPr sz="900" b="1"/>
                        <a:t>Location and Background</a:t>
                      </a:r>
                    </a:p>
                  </a:txBody>
                  <a:tcPr marL="45720" marR="45720" horzOverflow="overflow">
                    <a:solidFill>
                      <a:srgbClr val="C39AE5"/>
                    </a:solidFill>
                  </a:tcPr>
                </a:tc>
                <a:tc hMerge="1">
                  <a:txBody>
                    <a:bodyPr/>
                    <a:lstStyle/>
                    <a:p>
                      <a:endParaRPr lang="en-US"/>
                    </a:p>
                  </a:txBody>
                  <a:tcPr/>
                </a:tc>
                <a:tc>
                  <a:txBody>
                    <a:bodyPr/>
                    <a:lstStyle/>
                    <a:p>
                      <a:pPr algn="ctr" defTabSz="914400">
                        <a:defRPr sz="1800"/>
                      </a:pPr>
                      <a:r>
                        <a:rPr sz="900" b="1"/>
                        <a:t>City’s Importance</a:t>
                      </a:r>
                    </a:p>
                  </a:txBody>
                  <a:tcPr marL="45720" marR="45720" horzOverflow="overflow">
                    <a:solidFill>
                      <a:srgbClr val="C39AE5"/>
                    </a:solidFill>
                  </a:tcPr>
                </a:tc>
                <a:extLst>
                  <a:ext uri="{0D108BD9-81ED-4DB2-BD59-A6C34878D82A}">
                    <a16:rowId xmlns:a16="http://schemas.microsoft.com/office/drawing/2014/main" val="10001"/>
                  </a:ext>
                </a:extLst>
              </a:tr>
              <a:tr h="1311682">
                <a:tc>
                  <a:txBody>
                    <a:bodyPr/>
                    <a:lstStyle/>
                    <a:p>
                      <a:pPr algn="l" defTabSz="914400">
                        <a:defRPr sz="1800"/>
                      </a:pPr>
                      <a:r>
                        <a:rPr lang="en-GB" sz="900" b="1" dirty="0" smtClean="0"/>
                        <a:t>London is the </a:t>
                      </a:r>
                      <a:r>
                        <a:rPr lang="en-GB" sz="900" b="1" dirty="0" smtClean="0"/>
                        <a:t>UK’s 8th </a:t>
                      </a:r>
                      <a:r>
                        <a:rPr lang="en-GB" sz="900" b="1" dirty="0" smtClean="0"/>
                        <a:t>largest city with a population of </a:t>
                      </a:r>
                      <a:r>
                        <a:rPr lang="en-GB" sz="900" b="1" dirty="0" smtClean="0"/>
                        <a:t>3/4 </a:t>
                      </a:r>
                      <a:r>
                        <a:rPr lang="en-GB" sz="900" b="1" dirty="0" smtClean="0"/>
                        <a:t>million. </a:t>
                      </a:r>
                    </a:p>
                    <a:p>
                      <a:pPr algn="l" defTabSz="914400">
                        <a:defRPr sz="1800"/>
                      </a:pPr>
                      <a:r>
                        <a:rPr lang="en-GB" sz="900" b="1" dirty="0" smtClean="0"/>
                        <a:t>It is located in the South </a:t>
                      </a:r>
                      <a:r>
                        <a:rPr lang="en-GB" sz="900" b="1" dirty="0" smtClean="0"/>
                        <a:t>west </a:t>
                      </a:r>
                      <a:r>
                        <a:rPr lang="en-GB" sz="900" b="1" dirty="0" smtClean="0"/>
                        <a:t>of England.</a:t>
                      </a:r>
                      <a:r>
                        <a:rPr lang="en-GB" sz="900" b="1" baseline="0" dirty="0" smtClean="0"/>
                        <a:t> The city </a:t>
                      </a:r>
                      <a:r>
                        <a:rPr lang="en-GB" sz="900" b="1" dirty="0" smtClean="0"/>
                        <a:t>was</a:t>
                      </a:r>
                      <a:r>
                        <a:rPr lang="en-GB" sz="900" b="1" baseline="0" dirty="0" smtClean="0"/>
                        <a:t> </a:t>
                      </a:r>
                      <a:r>
                        <a:rPr lang="en-GB" sz="900" b="1" baseline="0" dirty="0" smtClean="0"/>
                        <a:t>founded in the iron age and grew during Roman times as a dock on the River Avon. </a:t>
                      </a:r>
                      <a:endParaRPr sz="900" b="1" dirty="0"/>
                    </a:p>
                  </a:txBody>
                  <a:tcPr marL="45720" marR="45720" horzOverflow="overflow">
                    <a:solidFill>
                      <a:srgbClr val="EBDDF6"/>
                    </a:solidFill>
                  </a:tcPr>
                </a:tc>
                <a:tc>
                  <a:txBody>
                    <a:bodyPr/>
                    <a:lstStyle/>
                    <a:p>
                      <a:pPr algn="ctr" defTabSz="914400">
                        <a:defRPr sz="900" b="1"/>
                      </a:pPr>
                      <a:endParaRPr/>
                    </a:p>
                  </a:txBody>
                  <a:tcPr marL="45720" marR="45720" horzOverflow="overflow">
                    <a:solidFill>
                      <a:srgbClr val="EBDDF6"/>
                    </a:solidFill>
                  </a:tcPr>
                </a:tc>
                <a:tc>
                  <a:txBody>
                    <a:bodyPr/>
                    <a:lstStyle/>
                    <a:p>
                      <a:pPr marL="171450" indent="-171450" algn="l" defTabSz="914400">
                        <a:buSzPct val="100000"/>
                        <a:buFont typeface="Arial"/>
                        <a:buChar char="•"/>
                        <a:defRPr sz="900" b="1"/>
                      </a:pPr>
                      <a:r>
                        <a:rPr dirty="0"/>
                        <a:t>The city enjoys a large sporting heritage with </a:t>
                      </a:r>
                      <a:r>
                        <a:rPr lang="en-GB" dirty="0" smtClean="0"/>
                        <a:t>many </a:t>
                      </a:r>
                      <a:r>
                        <a:rPr lang="en-GB" dirty="0" smtClean="0"/>
                        <a:t>two </a:t>
                      </a:r>
                      <a:r>
                        <a:rPr dirty="0" smtClean="0"/>
                        <a:t>football </a:t>
                      </a:r>
                      <a:r>
                        <a:rPr dirty="0" smtClean="0"/>
                        <a:t>clubs</a:t>
                      </a:r>
                      <a:r>
                        <a:rPr lang="en-GB" dirty="0" smtClean="0"/>
                        <a:t> </a:t>
                      </a:r>
                      <a:r>
                        <a:rPr lang="en-GB" dirty="0" smtClean="0"/>
                        <a:t>and</a:t>
                      </a:r>
                      <a:r>
                        <a:rPr lang="en-GB" baseline="0" dirty="0" smtClean="0"/>
                        <a:t> rugby club and is within easy reach of beaches in Devon and Cornwall.</a:t>
                      </a:r>
                    </a:p>
                    <a:p>
                      <a:pPr marL="171450" indent="-171450" algn="l" defTabSz="914400">
                        <a:buSzPct val="100000"/>
                        <a:buFont typeface="Arial"/>
                        <a:buChar char="•"/>
                        <a:defRPr sz="900" b="1"/>
                      </a:pPr>
                      <a:r>
                        <a:rPr lang="en-GB" dirty="0" smtClean="0"/>
                        <a:t>Bristol</a:t>
                      </a:r>
                      <a:r>
                        <a:rPr dirty="0" smtClean="0"/>
                        <a:t> </a:t>
                      </a:r>
                      <a:r>
                        <a:rPr lang="en-GB" dirty="0" smtClean="0"/>
                        <a:t>is the</a:t>
                      </a:r>
                      <a:r>
                        <a:rPr lang="en-GB" baseline="0" dirty="0" smtClean="0"/>
                        <a:t> f</a:t>
                      </a:r>
                      <a:r>
                        <a:rPr lang="en-GB" dirty="0" smtClean="0"/>
                        <a:t>astest growing city in the </a:t>
                      </a:r>
                      <a:r>
                        <a:rPr lang="en-GB" dirty="0" smtClean="0"/>
                        <a:t>UK</a:t>
                      </a:r>
                      <a:r>
                        <a:rPr dirty="0" smtClean="0"/>
                        <a:t>.</a:t>
                      </a:r>
                      <a:endParaRPr dirty="0"/>
                    </a:p>
                    <a:p>
                      <a:pPr marL="171450" indent="-171450" algn="l" defTabSz="914400">
                        <a:buSzPct val="100000"/>
                        <a:buFont typeface="Arial"/>
                        <a:buChar char="•"/>
                        <a:defRPr sz="900" b="1"/>
                      </a:pPr>
                      <a:r>
                        <a:rPr lang="en-GB" dirty="0" smtClean="0"/>
                        <a:t>Bristol </a:t>
                      </a:r>
                      <a:r>
                        <a:rPr lang="en-GB" dirty="0" smtClean="0"/>
                        <a:t>is a </a:t>
                      </a:r>
                      <a:r>
                        <a:rPr lang="en-GB" dirty="0" smtClean="0"/>
                        <a:t>growing IT centre and has an important aerospace (building planes) industry</a:t>
                      </a:r>
                      <a:r>
                        <a:rPr lang="en-GB" baseline="0" dirty="0" smtClean="0"/>
                        <a:t>.</a:t>
                      </a:r>
                      <a:endParaRPr dirty="0"/>
                    </a:p>
                    <a:p>
                      <a:pPr marL="171450" indent="-171450" algn="l" defTabSz="914400">
                        <a:buSzPct val="100000"/>
                        <a:buFont typeface="Arial"/>
                        <a:buChar char="•"/>
                        <a:defRPr sz="900" b="1"/>
                      </a:pPr>
                      <a:r>
                        <a:rPr lang="en-GB" dirty="0" smtClean="0"/>
                        <a:t>Bristol </a:t>
                      </a:r>
                      <a:r>
                        <a:rPr lang="en-GB" dirty="0" smtClean="0"/>
                        <a:t>has </a:t>
                      </a:r>
                      <a:r>
                        <a:rPr lang="en-GB" dirty="0" smtClean="0"/>
                        <a:t>two </a:t>
                      </a:r>
                      <a:r>
                        <a:rPr lang="en-GB" dirty="0" smtClean="0"/>
                        <a:t>important universities and museums.</a:t>
                      </a:r>
                      <a:endParaRPr dirty="0"/>
                    </a:p>
                    <a:p>
                      <a:pPr marL="171450" indent="-171450" algn="l" defTabSz="914400">
                        <a:buSzPct val="100000"/>
                        <a:buFont typeface="Arial"/>
                        <a:buChar char="•"/>
                        <a:defRPr sz="900" b="1"/>
                      </a:pPr>
                      <a:r>
                        <a:rPr lang="en-GB" dirty="0" smtClean="0"/>
                        <a:t>Voted as the ‘best UK city to live in’ in 2014 and 2017</a:t>
                      </a:r>
                      <a:endParaRPr dirty="0"/>
                    </a:p>
                  </a:txBody>
                  <a:tcPr marL="45720" marR="45720" horzOverflow="overflow">
                    <a:solidFill>
                      <a:srgbClr val="EBDDF6"/>
                    </a:solidFill>
                  </a:tcPr>
                </a:tc>
                <a:extLst>
                  <a:ext uri="{0D108BD9-81ED-4DB2-BD59-A6C34878D82A}">
                    <a16:rowId xmlns:a16="http://schemas.microsoft.com/office/drawing/2014/main" val="10002"/>
                  </a:ext>
                </a:extLst>
              </a:tr>
              <a:tr h="226151">
                <a:tc gridSpan="2">
                  <a:txBody>
                    <a:bodyPr/>
                    <a:lstStyle/>
                    <a:p>
                      <a:pPr algn="ctr" defTabSz="914400">
                        <a:defRPr sz="1800"/>
                      </a:pPr>
                      <a:r>
                        <a:rPr sz="900" b="1" dirty="0"/>
                        <a:t>Migration to </a:t>
                      </a:r>
                      <a:r>
                        <a:rPr lang="en-GB" sz="900" b="1" dirty="0" smtClean="0"/>
                        <a:t>Bristol</a:t>
                      </a:r>
                      <a:endParaRPr sz="900" b="1" dirty="0"/>
                    </a:p>
                  </a:txBody>
                  <a:tcPr marL="45720" marR="45720" horzOverflow="overflow">
                    <a:solidFill>
                      <a:srgbClr val="C39AE5"/>
                    </a:solidFill>
                  </a:tcPr>
                </a:tc>
                <a:tc hMerge="1">
                  <a:txBody>
                    <a:bodyPr/>
                    <a:lstStyle/>
                    <a:p>
                      <a:endParaRPr lang="en-US"/>
                    </a:p>
                  </a:txBody>
                  <a:tcPr/>
                </a:tc>
                <a:tc>
                  <a:txBody>
                    <a:bodyPr/>
                    <a:lstStyle/>
                    <a:p>
                      <a:pPr algn="ctr" defTabSz="914400">
                        <a:defRPr sz="1800"/>
                      </a:pPr>
                      <a:r>
                        <a:rPr sz="900" b="1"/>
                        <a:t>City’s Opportunities</a:t>
                      </a:r>
                    </a:p>
                  </a:txBody>
                  <a:tcPr marL="45720" marR="45720" horzOverflow="overflow">
                    <a:solidFill>
                      <a:srgbClr val="C39AE5"/>
                    </a:solidFill>
                  </a:tcPr>
                </a:tc>
                <a:extLst>
                  <a:ext uri="{0D108BD9-81ED-4DB2-BD59-A6C34878D82A}">
                    <a16:rowId xmlns:a16="http://schemas.microsoft.com/office/drawing/2014/main" val="10003"/>
                  </a:ext>
                </a:extLst>
              </a:tr>
              <a:tr h="497534">
                <a:tc rowSpan="3" gridSpan="2">
                  <a:txBody>
                    <a:bodyPr/>
                    <a:lstStyle/>
                    <a:p>
                      <a:pPr algn="l" defTabSz="914400">
                        <a:defRPr sz="900" b="1"/>
                      </a:pPr>
                      <a:r>
                        <a:rPr dirty="0"/>
                        <a:t>During the industrial revolution, the population dramatically increased with people migrating from nearby rural communities. </a:t>
                      </a:r>
                    </a:p>
                    <a:p>
                      <a:pPr algn="l" defTabSz="914400">
                        <a:defRPr sz="900" b="1"/>
                      </a:pPr>
                      <a:endParaRPr dirty="0"/>
                    </a:p>
                    <a:p>
                      <a:pPr algn="l" defTabSz="914400">
                        <a:defRPr sz="900" b="1"/>
                      </a:pPr>
                      <a:r>
                        <a:rPr dirty="0"/>
                        <a:t>With the attraction of working in </a:t>
                      </a:r>
                      <a:r>
                        <a:rPr lang="en-GB" dirty="0" smtClean="0"/>
                        <a:t>businesses</a:t>
                      </a:r>
                      <a:r>
                        <a:rPr lang="en-GB" baseline="0" dirty="0" smtClean="0"/>
                        <a:t> related to the docks and factories</a:t>
                      </a:r>
                      <a:r>
                        <a:rPr dirty="0" smtClean="0"/>
                        <a:t>, </a:t>
                      </a:r>
                      <a:r>
                        <a:rPr dirty="0"/>
                        <a:t>international migrates from Ireland, </a:t>
                      </a:r>
                      <a:r>
                        <a:rPr dirty="0" smtClean="0"/>
                        <a:t>Pakistan</a:t>
                      </a:r>
                      <a:r>
                        <a:rPr lang="en-GB" dirty="0" smtClean="0"/>
                        <a:t> </a:t>
                      </a:r>
                      <a:r>
                        <a:rPr dirty="0" smtClean="0"/>
                        <a:t>and </a:t>
                      </a:r>
                      <a:r>
                        <a:rPr dirty="0"/>
                        <a:t>the Caribbean came to work in </a:t>
                      </a:r>
                      <a:r>
                        <a:rPr lang="en-GB" dirty="0" smtClean="0"/>
                        <a:t>Bristol</a:t>
                      </a:r>
                      <a:r>
                        <a:rPr dirty="0" smtClean="0"/>
                        <a:t> </a:t>
                      </a:r>
                      <a:r>
                        <a:rPr dirty="0"/>
                        <a:t>from 1900-1960. </a:t>
                      </a:r>
                    </a:p>
                    <a:p>
                      <a:pPr algn="l" defTabSz="914400">
                        <a:defRPr sz="900" b="1"/>
                      </a:pPr>
                      <a:endParaRPr dirty="0"/>
                    </a:p>
                    <a:p>
                      <a:pPr algn="l" defTabSz="914400">
                        <a:defRPr sz="900" b="1"/>
                      </a:pPr>
                      <a:r>
                        <a:rPr dirty="0"/>
                        <a:t>More recently, </a:t>
                      </a:r>
                      <a:r>
                        <a:rPr lang="en-GB" dirty="0" smtClean="0"/>
                        <a:t>many migrants from</a:t>
                      </a:r>
                      <a:r>
                        <a:rPr lang="en-GB" baseline="0" dirty="0" smtClean="0"/>
                        <a:t> Eastern Europe have come to </a:t>
                      </a:r>
                      <a:r>
                        <a:rPr lang="en-GB" baseline="0" dirty="0" smtClean="0"/>
                        <a:t>Bristol </a:t>
                      </a:r>
                      <a:r>
                        <a:rPr lang="en-GB" baseline="0" dirty="0" smtClean="0"/>
                        <a:t>to work</a:t>
                      </a:r>
                      <a:r>
                        <a:rPr dirty="0" smtClean="0"/>
                        <a:t>. </a:t>
                      </a:r>
                      <a:r>
                        <a:rPr dirty="0"/>
                        <a:t>Also </a:t>
                      </a:r>
                      <a:r>
                        <a:rPr lang="en-GB" dirty="0" smtClean="0"/>
                        <a:t>Bristol</a:t>
                      </a:r>
                      <a:r>
                        <a:rPr dirty="0" smtClean="0"/>
                        <a:t> </a:t>
                      </a:r>
                      <a:r>
                        <a:rPr dirty="0"/>
                        <a:t>has attracted thousands of students from the UK &amp; abroad. </a:t>
                      </a:r>
                    </a:p>
                  </a:txBody>
                  <a:tcPr marL="45720" marR="45720" horzOverflow="overflow"/>
                </a:tc>
                <a:tc rowSpan="3" hMerge="1">
                  <a:txBody>
                    <a:bodyPr/>
                    <a:lstStyle/>
                    <a:p>
                      <a:endParaRPr lang="en-US"/>
                    </a:p>
                  </a:txBody>
                  <a:tcPr/>
                </a:tc>
                <a:tc>
                  <a:txBody>
                    <a:bodyPr/>
                    <a:lstStyle/>
                    <a:p>
                      <a:pPr algn="l" defTabSz="914400">
                        <a:defRPr sz="900" b="1">
                          <a:solidFill>
                            <a:srgbClr val="FF0000"/>
                          </a:solidFill>
                        </a:defRPr>
                      </a:pPr>
                      <a:r>
                        <a:rPr dirty="0"/>
                        <a:t>Social: </a:t>
                      </a:r>
                      <a:r>
                        <a:rPr lang="en-GB" dirty="0" smtClean="0">
                          <a:solidFill>
                            <a:srgbClr val="000000"/>
                          </a:solidFill>
                        </a:rPr>
                        <a:t>Bristol</a:t>
                      </a:r>
                      <a:r>
                        <a:rPr dirty="0" smtClean="0">
                          <a:solidFill>
                            <a:srgbClr val="000000"/>
                          </a:solidFill>
                        </a:rPr>
                        <a:t> </a:t>
                      </a:r>
                      <a:r>
                        <a:rPr dirty="0">
                          <a:solidFill>
                            <a:srgbClr val="000000"/>
                          </a:solidFill>
                        </a:rPr>
                        <a:t>has </a:t>
                      </a:r>
                      <a:r>
                        <a:rPr lang="en-GB" dirty="0" smtClean="0">
                          <a:solidFill>
                            <a:srgbClr val="000000"/>
                          </a:solidFill>
                        </a:rPr>
                        <a:t>many</a:t>
                      </a:r>
                      <a:r>
                        <a:rPr dirty="0" smtClean="0">
                          <a:solidFill>
                            <a:srgbClr val="000000"/>
                          </a:solidFill>
                        </a:rPr>
                        <a:t> </a:t>
                      </a:r>
                      <a:r>
                        <a:rPr dirty="0">
                          <a:solidFill>
                            <a:srgbClr val="000000"/>
                          </a:solidFill>
                        </a:rPr>
                        <a:t>cultural attractions such as </a:t>
                      </a:r>
                      <a:r>
                        <a:rPr dirty="0" smtClean="0">
                          <a:solidFill>
                            <a:srgbClr val="000000"/>
                          </a:solidFill>
                        </a:rPr>
                        <a:t>Theatre</a:t>
                      </a:r>
                      <a:r>
                        <a:rPr lang="en-GB" dirty="0" smtClean="0">
                          <a:solidFill>
                            <a:srgbClr val="000000"/>
                          </a:solidFill>
                        </a:rPr>
                        <a:t>s</a:t>
                      </a:r>
                      <a:r>
                        <a:rPr dirty="0" smtClean="0">
                          <a:solidFill>
                            <a:srgbClr val="000000"/>
                          </a:solidFill>
                        </a:rPr>
                        <a:t> </a:t>
                      </a:r>
                      <a:r>
                        <a:rPr dirty="0">
                          <a:solidFill>
                            <a:srgbClr val="000000"/>
                          </a:solidFill>
                        </a:rPr>
                        <a:t>&amp; museums. </a:t>
                      </a:r>
                      <a:r>
                        <a:rPr lang="en-GB" dirty="0" smtClean="0">
                          <a:solidFill>
                            <a:srgbClr val="000000"/>
                          </a:solidFill>
                        </a:rPr>
                        <a:t>Shopping </a:t>
                      </a:r>
                      <a:r>
                        <a:rPr lang="en-GB" dirty="0" smtClean="0">
                          <a:solidFill>
                            <a:srgbClr val="000000"/>
                          </a:solidFill>
                        </a:rPr>
                        <a:t>in newly built</a:t>
                      </a:r>
                      <a:r>
                        <a:rPr lang="en-GB" baseline="0" dirty="0" smtClean="0">
                          <a:solidFill>
                            <a:srgbClr val="000000"/>
                          </a:solidFill>
                        </a:rPr>
                        <a:t> Cabot Circus</a:t>
                      </a:r>
                      <a:r>
                        <a:rPr dirty="0" smtClean="0">
                          <a:solidFill>
                            <a:srgbClr val="000000"/>
                          </a:solidFill>
                        </a:rPr>
                        <a:t> </a:t>
                      </a:r>
                      <a:r>
                        <a:rPr dirty="0">
                          <a:solidFill>
                            <a:srgbClr val="000000"/>
                          </a:solidFill>
                        </a:rPr>
                        <a:t>is very popular with </a:t>
                      </a:r>
                      <a:r>
                        <a:rPr dirty="0" smtClean="0">
                          <a:solidFill>
                            <a:srgbClr val="000000"/>
                          </a:solidFill>
                        </a:rPr>
                        <a:t>shoppers</a:t>
                      </a:r>
                      <a:r>
                        <a:rPr lang="en-GB" dirty="0" smtClean="0">
                          <a:solidFill>
                            <a:srgbClr val="000000"/>
                          </a:solidFill>
                        </a:rPr>
                        <a:t>.</a:t>
                      </a:r>
                      <a:endParaRPr dirty="0">
                        <a:solidFill>
                          <a:srgbClr val="000000"/>
                        </a:solidFill>
                      </a:endParaRPr>
                    </a:p>
                  </a:txBody>
                  <a:tcPr marL="45720" marR="45720" horzOverflow="overflow"/>
                </a:tc>
                <a:extLst>
                  <a:ext uri="{0D108BD9-81ED-4DB2-BD59-A6C34878D82A}">
                    <a16:rowId xmlns:a16="http://schemas.microsoft.com/office/drawing/2014/main" val="10004"/>
                  </a:ext>
                </a:extLst>
              </a:tr>
              <a:tr h="633226">
                <a:tc gridSpan="2" vMerge="1">
                  <a:txBody>
                    <a:bodyPr/>
                    <a:lstStyle/>
                    <a:p>
                      <a:endParaRPr lang="en-US"/>
                    </a:p>
                  </a:txBody>
                  <a:tcPr/>
                </a:tc>
                <a:tc hMerge="1" vMerge="1">
                  <a:txBody>
                    <a:bodyPr/>
                    <a:lstStyle/>
                    <a:p>
                      <a:endParaRPr lang="en-US"/>
                    </a:p>
                  </a:txBody>
                  <a:tcPr/>
                </a:tc>
                <a:tc>
                  <a:txBody>
                    <a:bodyPr/>
                    <a:lstStyle/>
                    <a:p>
                      <a:pPr algn="l" defTabSz="914400">
                        <a:defRPr sz="900" b="1">
                          <a:solidFill>
                            <a:srgbClr val="0070C0"/>
                          </a:solidFill>
                        </a:defRPr>
                      </a:pPr>
                      <a:r>
                        <a:rPr dirty="0"/>
                        <a:t>Economic: </a:t>
                      </a:r>
                      <a:r>
                        <a:rPr dirty="0">
                          <a:solidFill>
                            <a:srgbClr val="000000"/>
                          </a:solidFill>
                        </a:rPr>
                        <a:t>The </a:t>
                      </a:r>
                      <a:r>
                        <a:rPr lang="en-GB" dirty="0" smtClean="0">
                          <a:solidFill>
                            <a:srgbClr val="000000"/>
                          </a:solidFill>
                        </a:rPr>
                        <a:t>IT, aerospace</a:t>
                      </a:r>
                      <a:r>
                        <a:rPr lang="en-GB" baseline="0" dirty="0" smtClean="0">
                          <a:solidFill>
                            <a:srgbClr val="000000"/>
                          </a:solidFill>
                        </a:rPr>
                        <a:t> financial and legal </a:t>
                      </a:r>
                      <a:r>
                        <a:rPr dirty="0" smtClean="0">
                          <a:solidFill>
                            <a:srgbClr val="000000"/>
                          </a:solidFill>
                        </a:rPr>
                        <a:t>sectors </a:t>
                      </a:r>
                      <a:r>
                        <a:rPr dirty="0" smtClean="0">
                          <a:solidFill>
                            <a:srgbClr val="000000"/>
                          </a:solidFill>
                        </a:rPr>
                        <a:t>contribute </a:t>
                      </a:r>
                      <a:r>
                        <a:rPr lang="en-GB" dirty="0" smtClean="0">
                          <a:solidFill>
                            <a:srgbClr val="000000"/>
                          </a:solidFill>
                        </a:rPr>
                        <a:t>thousands </a:t>
                      </a:r>
                      <a:r>
                        <a:rPr dirty="0" smtClean="0">
                          <a:solidFill>
                            <a:srgbClr val="000000"/>
                          </a:solidFill>
                        </a:rPr>
                        <a:t>of </a:t>
                      </a:r>
                      <a:r>
                        <a:rPr dirty="0">
                          <a:solidFill>
                            <a:srgbClr val="000000"/>
                          </a:solidFill>
                        </a:rPr>
                        <a:t>jobs. </a:t>
                      </a:r>
                      <a:r>
                        <a:rPr lang="en-GB" dirty="0" smtClean="0">
                          <a:solidFill>
                            <a:srgbClr val="000000"/>
                          </a:solidFill>
                        </a:rPr>
                        <a:t>Tourism and entertainment also </a:t>
                      </a:r>
                      <a:r>
                        <a:rPr dirty="0" smtClean="0">
                          <a:solidFill>
                            <a:srgbClr val="000000"/>
                          </a:solidFill>
                        </a:rPr>
                        <a:t>contribute </a:t>
                      </a:r>
                      <a:r>
                        <a:rPr dirty="0">
                          <a:solidFill>
                            <a:srgbClr val="000000"/>
                          </a:solidFill>
                        </a:rPr>
                        <a:t>to the </a:t>
                      </a:r>
                      <a:r>
                        <a:rPr dirty="0" smtClean="0">
                          <a:solidFill>
                            <a:srgbClr val="000000"/>
                          </a:solidFill>
                        </a:rPr>
                        <a:t>city’s</a:t>
                      </a:r>
                      <a:r>
                        <a:rPr lang="en-GB" dirty="0" smtClean="0">
                          <a:solidFill>
                            <a:srgbClr val="000000"/>
                          </a:solidFill>
                        </a:rPr>
                        <a:t> and wider UK’s </a:t>
                      </a:r>
                      <a:r>
                        <a:rPr dirty="0" smtClean="0">
                          <a:solidFill>
                            <a:srgbClr val="000000"/>
                          </a:solidFill>
                        </a:rPr>
                        <a:t>economy</a:t>
                      </a:r>
                      <a:r>
                        <a:rPr dirty="0">
                          <a:solidFill>
                            <a:srgbClr val="000000"/>
                          </a:solidFill>
                        </a:rPr>
                        <a:t>.</a:t>
                      </a:r>
                    </a:p>
                  </a:txBody>
                  <a:tcPr marL="45720" marR="45720" horzOverflow="overflow"/>
                </a:tc>
                <a:extLst>
                  <a:ext uri="{0D108BD9-81ED-4DB2-BD59-A6C34878D82A}">
                    <a16:rowId xmlns:a16="http://schemas.microsoft.com/office/drawing/2014/main" val="10005"/>
                  </a:ext>
                </a:extLst>
              </a:tr>
              <a:tr h="633226">
                <a:tc gridSpan="2" vMerge="1">
                  <a:txBody>
                    <a:bodyPr/>
                    <a:lstStyle/>
                    <a:p>
                      <a:endParaRPr lang="en-US"/>
                    </a:p>
                  </a:txBody>
                  <a:tcPr/>
                </a:tc>
                <a:tc hMerge="1" vMerge="1">
                  <a:txBody>
                    <a:bodyPr/>
                    <a:lstStyle/>
                    <a:p>
                      <a:endParaRPr lang="en-US"/>
                    </a:p>
                  </a:txBody>
                  <a:tcPr/>
                </a:tc>
                <a:tc>
                  <a:txBody>
                    <a:bodyPr/>
                    <a:lstStyle/>
                    <a:p>
                      <a:pPr algn="l" defTabSz="914400">
                        <a:defRPr sz="900" b="1">
                          <a:solidFill>
                            <a:srgbClr val="00B050"/>
                          </a:solidFill>
                        </a:defRPr>
                      </a:pPr>
                      <a:r>
                        <a:rPr dirty="0"/>
                        <a:t>Environmental: </a:t>
                      </a:r>
                      <a:r>
                        <a:rPr lang="en-GB" dirty="0" smtClean="0">
                          <a:solidFill>
                            <a:srgbClr val="000000"/>
                          </a:solidFill>
                        </a:rPr>
                        <a:t>Bristol </a:t>
                      </a:r>
                      <a:r>
                        <a:rPr lang="en-GB" dirty="0" smtClean="0">
                          <a:solidFill>
                            <a:srgbClr val="000000"/>
                          </a:solidFill>
                        </a:rPr>
                        <a:t>has </a:t>
                      </a:r>
                      <a:r>
                        <a:rPr lang="en-GB" dirty="0" smtClean="0">
                          <a:solidFill>
                            <a:srgbClr val="000000"/>
                          </a:solidFill>
                        </a:rPr>
                        <a:t>many</a:t>
                      </a:r>
                      <a:r>
                        <a:rPr lang="en-GB" baseline="0" dirty="0" smtClean="0">
                          <a:solidFill>
                            <a:srgbClr val="000000"/>
                          </a:solidFill>
                        </a:rPr>
                        <a:t> </a:t>
                      </a:r>
                      <a:r>
                        <a:rPr lang="en-GB" baseline="0" dirty="0" smtClean="0">
                          <a:solidFill>
                            <a:srgbClr val="000000"/>
                          </a:solidFill>
                        </a:rPr>
                        <a:t>parks </a:t>
                      </a:r>
                      <a:r>
                        <a:rPr lang="en-GB" baseline="0" dirty="0" smtClean="0">
                          <a:solidFill>
                            <a:srgbClr val="000000"/>
                          </a:solidFill>
                        </a:rPr>
                        <a:t>and has recently build a cycle path all the way to nearby town of Bath</a:t>
                      </a:r>
                      <a:r>
                        <a:rPr dirty="0" smtClean="0">
                          <a:solidFill>
                            <a:srgbClr val="000000"/>
                          </a:solidFill>
                        </a:rPr>
                        <a:t>. </a:t>
                      </a:r>
                      <a:r>
                        <a:rPr lang="en-GB" dirty="0" smtClean="0">
                          <a:solidFill>
                            <a:srgbClr val="000000"/>
                          </a:solidFill>
                        </a:rPr>
                        <a:t>Bristol </a:t>
                      </a:r>
                      <a:r>
                        <a:rPr lang="en-GB" dirty="0" smtClean="0">
                          <a:solidFill>
                            <a:srgbClr val="000000"/>
                          </a:solidFill>
                        </a:rPr>
                        <a:t>is surrounded by a ‘green belt’ and many people can escape the city to visit the countryside </a:t>
                      </a:r>
                      <a:r>
                        <a:rPr lang="en-GB" dirty="0" smtClean="0">
                          <a:solidFill>
                            <a:srgbClr val="000000"/>
                          </a:solidFill>
                        </a:rPr>
                        <a:t>and beaches quite </a:t>
                      </a:r>
                      <a:r>
                        <a:rPr lang="en-GB" dirty="0" smtClean="0">
                          <a:solidFill>
                            <a:srgbClr val="000000"/>
                          </a:solidFill>
                        </a:rPr>
                        <a:t>quickly</a:t>
                      </a:r>
                      <a:r>
                        <a:rPr dirty="0" smtClean="0">
                          <a:solidFill>
                            <a:srgbClr val="000000"/>
                          </a:solidFill>
                        </a:rPr>
                        <a:t>.</a:t>
                      </a:r>
                      <a:endParaRPr dirty="0">
                        <a:solidFill>
                          <a:srgbClr val="000000"/>
                        </a:solidFill>
                      </a:endParaRPr>
                    </a:p>
                  </a:txBody>
                  <a:tcPr marL="45720" marR="45720" horzOverflow="overflow"/>
                </a:tc>
                <a:extLst>
                  <a:ext uri="{0D108BD9-81ED-4DB2-BD59-A6C34878D82A}">
                    <a16:rowId xmlns:a16="http://schemas.microsoft.com/office/drawing/2014/main" val="10006"/>
                  </a:ext>
                </a:extLst>
              </a:tr>
              <a:tr h="226151">
                <a:tc gridSpan="2">
                  <a:txBody>
                    <a:bodyPr/>
                    <a:lstStyle/>
                    <a:p>
                      <a:pPr algn="ctr" defTabSz="914400">
                        <a:defRPr sz="1800"/>
                      </a:pPr>
                      <a:r>
                        <a:rPr sz="900" b="1"/>
                        <a:t>City Challenges </a:t>
                      </a:r>
                    </a:p>
                  </a:txBody>
                  <a:tcPr marL="45720" marR="45720" horzOverflow="overflow">
                    <a:solidFill>
                      <a:srgbClr val="C39AE5"/>
                    </a:solidFill>
                  </a:tcPr>
                </a:tc>
                <a:tc hMerge="1">
                  <a:txBody>
                    <a:bodyPr/>
                    <a:lstStyle/>
                    <a:p>
                      <a:endParaRPr lang="en-US"/>
                    </a:p>
                  </a:txBody>
                  <a:tcPr/>
                </a:tc>
                <a:tc>
                  <a:txBody>
                    <a:bodyPr/>
                    <a:lstStyle/>
                    <a:p>
                      <a:pPr algn="ctr" defTabSz="914400">
                        <a:defRPr sz="1800"/>
                      </a:pPr>
                      <a:r>
                        <a:rPr lang="en-GB" sz="900" b="1" dirty="0" smtClean="0"/>
                        <a:t>Temple Quarter</a:t>
                      </a:r>
                      <a:r>
                        <a:rPr sz="900" b="1" dirty="0" smtClean="0"/>
                        <a:t> </a:t>
                      </a:r>
                      <a:r>
                        <a:rPr sz="900" b="1" dirty="0"/>
                        <a:t>Regeneration Projects</a:t>
                      </a:r>
                    </a:p>
                  </a:txBody>
                  <a:tcPr marL="45720" marR="45720" horzOverflow="overflow">
                    <a:solidFill>
                      <a:srgbClr val="C39AE5"/>
                    </a:solidFill>
                  </a:tcPr>
                </a:tc>
                <a:extLst>
                  <a:ext uri="{0D108BD9-81ED-4DB2-BD59-A6C34878D82A}">
                    <a16:rowId xmlns:a16="http://schemas.microsoft.com/office/drawing/2014/main" val="10007"/>
                  </a:ext>
                </a:extLst>
              </a:tr>
              <a:tr h="633226">
                <a:tc gridSpan="2">
                  <a:txBody>
                    <a:bodyPr/>
                    <a:lstStyle/>
                    <a:p>
                      <a:pPr algn="l" defTabSz="914400">
                        <a:defRPr sz="900" b="1">
                          <a:solidFill>
                            <a:srgbClr val="FF0000"/>
                          </a:solidFill>
                        </a:defRPr>
                      </a:pPr>
                      <a:r>
                        <a:rPr dirty="0"/>
                        <a:t>Social</a:t>
                      </a:r>
                      <a:r>
                        <a:rPr dirty="0">
                          <a:solidFill>
                            <a:srgbClr val="000000"/>
                          </a:solidFill>
                        </a:rPr>
                        <a:t>: House prices have increased along with greater house shortages. </a:t>
                      </a:r>
                    </a:p>
                    <a:p>
                      <a:pPr algn="l" defTabSz="914400">
                        <a:defRPr sz="900" b="1"/>
                      </a:pPr>
                      <a:r>
                        <a:rPr lang="en-GB" dirty="0" smtClean="0"/>
                        <a:t>In </a:t>
                      </a:r>
                      <a:r>
                        <a:rPr lang="en-GB" dirty="0" smtClean="0"/>
                        <a:t>between the inner city</a:t>
                      </a:r>
                      <a:r>
                        <a:rPr lang="en-GB" baseline="0" dirty="0" smtClean="0"/>
                        <a:t> and suburbs some </a:t>
                      </a:r>
                      <a:r>
                        <a:rPr lang="en-GB" baseline="0" dirty="0" smtClean="0"/>
                        <a:t>of the poorest areas of the UK live beside some of the richest</a:t>
                      </a:r>
                      <a:r>
                        <a:rPr dirty="0" smtClean="0"/>
                        <a:t>.</a:t>
                      </a:r>
                      <a:r>
                        <a:rPr lang="en-GB" dirty="0" smtClean="0"/>
                        <a:t> </a:t>
                      </a:r>
                      <a:r>
                        <a:rPr lang="en-GB" b="1" u="sng" dirty="0" smtClean="0"/>
                        <a:t>Inequality</a:t>
                      </a:r>
                      <a:r>
                        <a:rPr lang="en-GB" dirty="0" smtClean="0"/>
                        <a:t> is high.</a:t>
                      </a:r>
                      <a:endParaRPr dirty="0"/>
                    </a:p>
                  </a:txBody>
                  <a:tcPr marL="45720" marR="45720" horzOverflow="overflow"/>
                </a:tc>
                <a:tc hMerge="1">
                  <a:txBody>
                    <a:bodyPr/>
                    <a:lstStyle/>
                    <a:p>
                      <a:endParaRPr lang="en-US"/>
                    </a:p>
                  </a:txBody>
                  <a:tcPr/>
                </a:tc>
                <a:tc rowSpan="3">
                  <a:txBody>
                    <a:bodyPr/>
                    <a:lstStyle/>
                    <a:p>
                      <a:pPr algn="l" defTabSz="914400">
                        <a:defRPr sz="900" b="1"/>
                      </a:pPr>
                      <a:r>
                        <a:rPr dirty="0"/>
                        <a:t>Aims: </a:t>
                      </a:r>
                      <a:r>
                        <a:rPr lang="en-GB" dirty="0" smtClean="0"/>
                        <a:t>Following the closure of the docks and industry</a:t>
                      </a:r>
                      <a:r>
                        <a:rPr lang="en-GB" baseline="0" dirty="0" smtClean="0"/>
                        <a:t> linked to this large areas of </a:t>
                      </a:r>
                      <a:r>
                        <a:rPr lang="en-GB" baseline="0" dirty="0" smtClean="0"/>
                        <a:t>inner Bristol became </a:t>
                      </a:r>
                      <a:r>
                        <a:rPr lang="en-GB" u="sng" baseline="0" dirty="0" smtClean="0"/>
                        <a:t>derelict</a:t>
                      </a:r>
                      <a:r>
                        <a:rPr lang="en-GB" baseline="0" dirty="0" smtClean="0"/>
                        <a:t> and needed regeneration.</a:t>
                      </a:r>
                      <a:endParaRPr dirty="0"/>
                    </a:p>
                    <a:p>
                      <a:pPr algn="l" defTabSz="914400">
                        <a:defRPr sz="900" b="1"/>
                      </a:pPr>
                      <a:endParaRPr dirty="0"/>
                    </a:p>
                    <a:p>
                      <a:pPr algn="l" defTabSz="914400">
                        <a:defRPr sz="900" b="1"/>
                      </a:pPr>
                      <a:r>
                        <a:rPr dirty="0"/>
                        <a:t>Main features: Brownfield sites and derelict buildings pulled </a:t>
                      </a:r>
                      <a:r>
                        <a:rPr dirty="0" smtClean="0"/>
                        <a:t>down</a:t>
                      </a:r>
                      <a:r>
                        <a:rPr lang="en-GB" baseline="0" dirty="0" smtClean="0"/>
                        <a:t> and replaced. </a:t>
                      </a:r>
                      <a:r>
                        <a:rPr lang="en-GB" baseline="0" dirty="0" smtClean="0"/>
                        <a:t>Temple Quarter provided new office space and an ‘Enterprise Zone’. New housing and improved transport links have created </a:t>
                      </a:r>
                      <a:r>
                        <a:rPr lang="en-GB" u="sng" baseline="0" dirty="0" smtClean="0"/>
                        <a:t>Social</a:t>
                      </a:r>
                      <a:r>
                        <a:rPr lang="en-GB" u="sng" baseline="0" dirty="0" smtClean="0"/>
                        <a:t>, Economic and Environmenta</a:t>
                      </a:r>
                      <a:r>
                        <a:rPr lang="en-GB" baseline="0" dirty="0" smtClean="0"/>
                        <a:t>l benefits – but have </a:t>
                      </a:r>
                      <a:r>
                        <a:rPr lang="en-GB" baseline="0" dirty="0" smtClean="0"/>
                        <a:t>all of the </a:t>
                      </a:r>
                      <a:r>
                        <a:rPr lang="en-GB" baseline="0" dirty="0" smtClean="0"/>
                        <a:t>local people benefitted?</a:t>
                      </a:r>
                      <a:r>
                        <a:rPr dirty="0" smtClean="0"/>
                        <a:t> </a:t>
                      </a:r>
                      <a:endParaRPr dirty="0"/>
                    </a:p>
                  </a:txBody>
                  <a:tcPr marL="45720" marR="45720" horzOverflow="overflow"/>
                </a:tc>
                <a:extLst>
                  <a:ext uri="{0D108BD9-81ED-4DB2-BD59-A6C34878D82A}">
                    <a16:rowId xmlns:a16="http://schemas.microsoft.com/office/drawing/2014/main" val="10008"/>
                  </a:ext>
                </a:extLst>
              </a:tr>
              <a:tr h="633226">
                <a:tc gridSpan="2">
                  <a:txBody>
                    <a:bodyPr/>
                    <a:lstStyle/>
                    <a:p>
                      <a:pPr algn="l" defTabSz="914400">
                        <a:defRPr sz="900" b="1">
                          <a:solidFill>
                            <a:srgbClr val="0070C0"/>
                          </a:solidFill>
                        </a:defRPr>
                      </a:pPr>
                      <a:r>
                        <a:rPr dirty="0"/>
                        <a:t>Economic</a:t>
                      </a:r>
                      <a:r>
                        <a:rPr dirty="0">
                          <a:solidFill>
                            <a:srgbClr val="000000"/>
                          </a:solidFill>
                        </a:rPr>
                        <a:t>: Closure of the </a:t>
                      </a:r>
                      <a:r>
                        <a:rPr lang="en-GB" dirty="0" smtClean="0">
                          <a:solidFill>
                            <a:srgbClr val="000000"/>
                          </a:solidFill>
                        </a:rPr>
                        <a:t>docks</a:t>
                      </a:r>
                      <a:r>
                        <a:rPr dirty="0" smtClean="0">
                          <a:solidFill>
                            <a:srgbClr val="000000"/>
                          </a:solidFill>
                        </a:rPr>
                        <a:t> </a:t>
                      </a:r>
                      <a:r>
                        <a:rPr dirty="0">
                          <a:solidFill>
                            <a:srgbClr val="000000"/>
                          </a:solidFill>
                        </a:rPr>
                        <a:t>and factories caused large scale unemployment.</a:t>
                      </a:r>
                    </a:p>
                    <a:p>
                      <a:pPr algn="l" defTabSz="914400">
                        <a:defRPr sz="900" b="1"/>
                      </a:pPr>
                      <a:r>
                        <a:rPr lang="en-GB" dirty="0" smtClean="0"/>
                        <a:t>Congestion makes</a:t>
                      </a:r>
                      <a:r>
                        <a:rPr lang="en-GB" baseline="0" dirty="0" smtClean="0"/>
                        <a:t> transport difficult</a:t>
                      </a:r>
                      <a:r>
                        <a:rPr dirty="0" smtClean="0"/>
                        <a:t>.</a:t>
                      </a:r>
                      <a:r>
                        <a:rPr lang="en-GB" dirty="0" smtClean="0"/>
                        <a:t> </a:t>
                      </a:r>
                      <a:endParaRPr dirty="0"/>
                    </a:p>
                  </a:txBody>
                  <a:tcPr marL="45720" marR="45720" horzOverflow="overflow"/>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10009"/>
                  </a:ext>
                </a:extLst>
              </a:tr>
              <a:tr h="837652">
                <a:tc gridSpan="2">
                  <a:txBody>
                    <a:bodyPr/>
                    <a:lstStyle/>
                    <a:p>
                      <a:pPr algn="l" defTabSz="914400">
                        <a:defRPr sz="900" b="1">
                          <a:solidFill>
                            <a:srgbClr val="00B050"/>
                          </a:solidFill>
                        </a:defRPr>
                      </a:pPr>
                      <a:r>
                        <a:rPr dirty="0"/>
                        <a:t>Environmental</a:t>
                      </a:r>
                      <a:r>
                        <a:rPr dirty="0">
                          <a:solidFill>
                            <a:srgbClr val="000000"/>
                          </a:solidFill>
                        </a:rPr>
                        <a:t>: Urban sprawl has led to increased pressure and decline of greenfield sites around the city</a:t>
                      </a:r>
                      <a:r>
                        <a:rPr dirty="0" smtClean="0">
                          <a:solidFill>
                            <a:srgbClr val="000000"/>
                          </a:solidFill>
                        </a:rPr>
                        <a:t>.</a:t>
                      </a:r>
                      <a:r>
                        <a:rPr lang="en-GB" dirty="0" smtClean="0">
                          <a:solidFill>
                            <a:srgbClr val="000000"/>
                          </a:solidFill>
                        </a:rPr>
                        <a:t> </a:t>
                      </a:r>
                      <a:r>
                        <a:rPr lang="en-GB" dirty="0" smtClean="0">
                          <a:solidFill>
                            <a:srgbClr val="000000"/>
                          </a:solidFill>
                        </a:rPr>
                        <a:t>Bristol </a:t>
                      </a:r>
                      <a:r>
                        <a:rPr lang="en-GB" dirty="0" smtClean="0">
                          <a:solidFill>
                            <a:srgbClr val="000000"/>
                          </a:solidFill>
                        </a:rPr>
                        <a:t>struggles to cope with rubbish and sewerage. This needs to be carefully managed.</a:t>
                      </a:r>
                      <a:endParaRPr dirty="0">
                        <a:solidFill>
                          <a:srgbClr val="000000"/>
                        </a:solidFill>
                      </a:endParaRPr>
                    </a:p>
                  </a:txBody>
                  <a:tcPr marL="45720" marR="45720" horzOverflow="overflow"/>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10010"/>
                  </a:ext>
                </a:extLst>
              </a:tr>
            </a:tbl>
          </a:graphicData>
        </a:graphic>
      </p:graphicFrame>
      <p:graphicFrame>
        <p:nvGraphicFramePr>
          <p:cNvPr id="151" name="Table 4"/>
          <p:cNvGraphicFramePr/>
          <p:nvPr/>
        </p:nvGraphicFramePr>
        <p:xfrm>
          <a:off x="4923080" y="10028"/>
          <a:ext cx="4968844" cy="5821680"/>
        </p:xfrm>
        <a:graphic>
          <a:graphicData uri="http://schemas.openxmlformats.org/drawingml/2006/table">
            <a:tbl>
              <a:tblPr firstRow="1" bandRow="1">
                <a:tableStyleId>{4C3C2611-4C71-4FC5-86AE-919BDF0F9419}</a:tableStyleId>
              </a:tblPr>
              <a:tblGrid>
                <a:gridCol w="1242211">
                  <a:extLst>
                    <a:ext uri="{9D8B030D-6E8A-4147-A177-3AD203B41FA5}">
                      <a16:colId xmlns:a16="http://schemas.microsoft.com/office/drawing/2014/main" val="20000"/>
                    </a:ext>
                  </a:extLst>
                </a:gridCol>
                <a:gridCol w="1242211">
                  <a:extLst>
                    <a:ext uri="{9D8B030D-6E8A-4147-A177-3AD203B41FA5}">
                      <a16:colId xmlns:a16="http://schemas.microsoft.com/office/drawing/2014/main" val="20001"/>
                    </a:ext>
                  </a:extLst>
                </a:gridCol>
                <a:gridCol w="2484422">
                  <a:extLst>
                    <a:ext uri="{9D8B030D-6E8A-4147-A177-3AD203B41FA5}">
                      <a16:colId xmlns:a16="http://schemas.microsoft.com/office/drawing/2014/main" val="20002"/>
                    </a:ext>
                  </a:extLst>
                </a:gridCol>
              </a:tblGrid>
              <a:tr h="244707">
                <a:tc gridSpan="3">
                  <a:txBody>
                    <a:bodyPr/>
                    <a:lstStyle/>
                    <a:p>
                      <a:pPr algn="ctr" defTabSz="914400">
                        <a:defRPr sz="1800" b="0">
                          <a:solidFill>
                            <a:srgbClr val="000000"/>
                          </a:solidFill>
                        </a:defRPr>
                      </a:pPr>
                      <a:r>
                        <a:rPr sz="1000" b="1" dirty="0">
                          <a:solidFill>
                            <a:srgbClr val="FFFFFF"/>
                          </a:solidFill>
                        </a:rPr>
                        <a:t>Urban Change in a Major NEE City: RIO DE JANEIRO Case Study</a:t>
                      </a:r>
                    </a:p>
                  </a:txBody>
                  <a:tcPr marL="45720" marR="45720" horzOverflow="overflow"/>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29413">
                <a:tc gridSpan="2">
                  <a:txBody>
                    <a:bodyPr/>
                    <a:lstStyle/>
                    <a:p>
                      <a:pPr algn="ctr" defTabSz="914400">
                        <a:defRPr sz="1800"/>
                      </a:pPr>
                      <a:r>
                        <a:rPr sz="900" b="1"/>
                        <a:t>Location and Background</a:t>
                      </a:r>
                    </a:p>
                  </a:txBody>
                  <a:tcPr marL="45720" marR="45720" horzOverflow="overflow">
                    <a:solidFill>
                      <a:srgbClr val="C39AE5"/>
                    </a:solidFill>
                  </a:tcPr>
                </a:tc>
                <a:tc hMerge="1">
                  <a:txBody>
                    <a:bodyPr/>
                    <a:lstStyle/>
                    <a:p>
                      <a:endParaRPr lang="en-US"/>
                    </a:p>
                  </a:txBody>
                  <a:tcPr/>
                </a:tc>
                <a:tc>
                  <a:txBody>
                    <a:bodyPr/>
                    <a:lstStyle/>
                    <a:p>
                      <a:pPr algn="ctr" defTabSz="914400">
                        <a:defRPr sz="1800"/>
                      </a:pPr>
                      <a:r>
                        <a:rPr sz="900" b="1"/>
                        <a:t>City’s Importance</a:t>
                      </a:r>
                    </a:p>
                  </a:txBody>
                  <a:tcPr marL="45720" marR="45720" horzOverflow="overflow">
                    <a:solidFill>
                      <a:srgbClr val="C39AE5"/>
                    </a:solidFill>
                  </a:tcPr>
                </a:tc>
                <a:extLst>
                  <a:ext uri="{0D108BD9-81ED-4DB2-BD59-A6C34878D82A}">
                    <a16:rowId xmlns:a16="http://schemas.microsoft.com/office/drawing/2014/main" val="10001"/>
                  </a:ext>
                </a:extLst>
              </a:tr>
              <a:tr h="1330598">
                <a:tc>
                  <a:txBody>
                    <a:bodyPr/>
                    <a:lstStyle/>
                    <a:p>
                      <a:pPr algn="l" defTabSz="914400">
                        <a:defRPr sz="1800"/>
                      </a:pPr>
                      <a:r>
                        <a:rPr sz="900" b="1"/>
                        <a:t>Rio is a coastal city situated in the South East region of Brazil within the continent of South America. It is the second most populated city in the country (6.5 million) after Sao Paulo.</a:t>
                      </a:r>
                    </a:p>
                  </a:txBody>
                  <a:tcPr marL="45720" marR="45720" horzOverflow="overflow">
                    <a:solidFill>
                      <a:srgbClr val="EBDDF6"/>
                    </a:solidFill>
                  </a:tcPr>
                </a:tc>
                <a:tc>
                  <a:txBody>
                    <a:bodyPr/>
                    <a:lstStyle/>
                    <a:p>
                      <a:pPr algn="ctr" defTabSz="914400">
                        <a:defRPr sz="900" b="1"/>
                      </a:pPr>
                      <a:endParaRPr/>
                    </a:p>
                  </a:txBody>
                  <a:tcPr marL="45720" marR="45720" horzOverflow="overflow">
                    <a:solidFill>
                      <a:srgbClr val="EBDDF6"/>
                    </a:solidFill>
                  </a:tcPr>
                </a:tc>
                <a:tc>
                  <a:txBody>
                    <a:bodyPr/>
                    <a:lstStyle/>
                    <a:p>
                      <a:pPr marL="171450" indent="-171450" algn="l" defTabSz="914400">
                        <a:buSzPct val="100000"/>
                        <a:buFont typeface="Arial"/>
                        <a:buChar char="•"/>
                        <a:defRPr sz="900" b="1"/>
                      </a:pPr>
                      <a:r>
                        <a:t>Has the second largest GDP in Brazil It is headquarters to many of Brazil’s main companies, particularly with Oil and Gas.</a:t>
                      </a:r>
                    </a:p>
                    <a:p>
                      <a:pPr marL="171450" indent="-171450" algn="l" defTabSz="914400">
                        <a:buSzPct val="100000"/>
                        <a:buFont typeface="Arial"/>
                        <a:buChar char="•"/>
                        <a:defRPr sz="900" b="1"/>
                      </a:pPr>
                      <a:r>
                        <a:t>Sugar Loaf mountain is one of the seven wonders of the world.</a:t>
                      </a:r>
                    </a:p>
                    <a:p>
                      <a:pPr marL="171450" indent="-171450" algn="l" defTabSz="914400">
                        <a:buSzPct val="100000"/>
                        <a:buFont typeface="Arial"/>
                        <a:buChar char="•"/>
                        <a:defRPr sz="900" b="1"/>
                      </a:pPr>
                      <a:r>
                        <a:t>One of the most visited places in the Southern Hemisphere.  </a:t>
                      </a:r>
                    </a:p>
                    <a:p>
                      <a:pPr marL="171450" indent="-171450" algn="l" defTabSz="914400">
                        <a:buSzPct val="100000"/>
                        <a:buFont typeface="Arial"/>
                        <a:buChar char="•"/>
                        <a:defRPr sz="900" b="1"/>
                      </a:pPr>
                      <a:r>
                        <a:t>Hosted the 2014 World Cup and 2016 Summer Olympics.</a:t>
                      </a:r>
                    </a:p>
                  </a:txBody>
                  <a:tcPr marL="45720" marR="45720" horzOverflow="overflow">
                    <a:solidFill>
                      <a:srgbClr val="EBDDF6"/>
                    </a:solidFill>
                  </a:tcPr>
                </a:tc>
                <a:extLst>
                  <a:ext uri="{0D108BD9-81ED-4DB2-BD59-A6C34878D82A}">
                    <a16:rowId xmlns:a16="http://schemas.microsoft.com/office/drawing/2014/main" val="10002"/>
                  </a:ext>
                </a:extLst>
              </a:tr>
              <a:tr h="229413">
                <a:tc gridSpan="2">
                  <a:txBody>
                    <a:bodyPr/>
                    <a:lstStyle/>
                    <a:p>
                      <a:pPr algn="ctr" defTabSz="914400">
                        <a:defRPr sz="1800"/>
                      </a:pPr>
                      <a:r>
                        <a:rPr sz="900" b="1"/>
                        <a:t>Migration to Rio De Janeiro</a:t>
                      </a:r>
                    </a:p>
                  </a:txBody>
                  <a:tcPr marL="45720" marR="45720" horzOverflow="overflow">
                    <a:solidFill>
                      <a:srgbClr val="C39AE5"/>
                    </a:solidFill>
                  </a:tcPr>
                </a:tc>
                <a:tc hMerge="1">
                  <a:txBody>
                    <a:bodyPr/>
                    <a:lstStyle/>
                    <a:p>
                      <a:endParaRPr lang="en-US"/>
                    </a:p>
                  </a:txBody>
                  <a:tcPr/>
                </a:tc>
                <a:tc>
                  <a:txBody>
                    <a:bodyPr/>
                    <a:lstStyle/>
                    <a:p>
                      <a:pPr algn="ctr" defTabSz="914400">
                        <a:defRPr sz="1800"/>
                      </a:pPr>
                      <a:r>
                        <a:rPr sz="900" b="1"/>
                        <a:t>City’s Opportunities</a:t>
                      </a:r>
                    </a:p>
                  </a:txBody>
                  <a:tcPr marL="45720" marR="45720" horzOverflow="overflow">
                    <a:solidFill>
                      <a:srgbClr val="C39AE5"/>
                    </a:solidFill>
                  </a:tcPr>
                </a:tc>
                <a:extLst>
                  <a:ext uri="{0D108BD9-81ED-4DB2-BD59-A6C34878D82A}">
                    <a16:rowId xmlns:a16="http://schemas.microsoft.com/office/drawing/2014/main" val="10003"/>
                  </a:ext>
                </a:extLst>
              </a:tr>
              <a:tr h="588293">
                <a:tc rowSpan="3" gridSpan="2">
                  <a:txBody>
                    <a:bodyPr/>
                    <a:lstStyle/>
                    <a:p>
                      <a:pPr algn="l" defTabSz="914400">
                        <a:defRPr sz="900" b="1"/>
                      </a:pPr>
                      <a:r>
                        <a:rPr dirty="0"/>
                        <a:t>The city began when Portuguese settlers with slaves arrived in 1502. Since then, Rio has become home to various ethnic groups.</a:t>
                      </a:r>
                    </a:p>
                    <a:p>
                      <a:pPr algn="l" defTabSz="914400">
                        <a:defRPr sz="900" b="1"/>
                      </a:pPr>
                      <a:endParaRPr dirty="0"/>
                    </a:p>
                    <a:p>
                      <a:pPr algn="l" defTabSz="914400">
                        <a:defRPr sz="900" b="1"/>
                      </a:pPr>
                      <a:r>
                        <a:rPr dirty="0"/>
                        <a:t>However, more recently, millions of people have migrated from rural areas that have suffered from drought, lack of services and unemployment to Rio. People do this to search for a better quality of life. </a:t>
                      </a:r>
                    </a:p>
                    <a:p>
                      <a:pPr algn="l" defTabSz="914400">
                        <a:defRPr sz="900" b="1"/>
                      </a:pPr>
                      <a:endParaRPr dirty="0"/>
                    </a:p>
                    <a:p>
                      <a:pPr algn="l" defTabSz="914400">
                        <a:defRPr sz="900" b="1"/>
                      </a:pPr>
                      <a:r>
                        <a:rPr dirty="0"/>
                        <a:t>This expanding population has resulted in the rapid </a:t>
                      </a:r>
                      <a:r>
                        <a:rPr dirty="0" err="1"/>
                        <a:t>urbanisation</a:t>
                      </a:r>
                      <a:r>
                        <a:rPr dirty="0"/>
                        <a:t> of Rio de Janeiro.</a:t>
                      </a:r>
                    </a:p>
                  </a:txBody>
                  <a:tcPr marL="45720" marR="45720" horzOverflow="overflow"/>
                </a:tc>
                <a:tc rowSpan="3" hMerge="1">
                  <a:txBody>
                    <a:bodyPr/>
                    <a:lstStyle/>
                    <a:p>
                      <a:endParaRPr lang="en-US"/>
                    </a:p>
                  </a:txBody>
                  <a:tcPr/>
                </a:tc>
                <a:tc>
                  <a:txBody>
                    <a:bodyPr/>
                    <a:lstStyle/>
                    <a:p>
                      <a:pPr algn="l" defTabSz="914400">
                        <a:defRPr sz="900" b="1">
                          <a:solidFill>
                            <a:srgbClr val="FF0000"/>
                          </a:solidFill>
                        </a:defRPr>
                      </a:pPr>
                      <a:r>
                        <a:t>Social: </a:t>
                      </a:r>
                      <a:r>
                        <a:rPr>
                          <a:solidFill>
                            <a:srgbClr val="000000"/>
                          </a:solidFill>
                        </a:rPr>
                        <a:t>Standards of living are gradually improving. The Rio Carnival is an important cultural event for traditional dancing and music.</a:t>
                      </a:r>
                    </a:p>
                  </a:txBody>
                  <a:tcPr marL="45720" marR="45720" anchor="ctr" horzOverflow="overflow"/>
                </a:tc>
                <a:extLst>
                  <a:ext uri="{0D108BD9-81ED-4DB2-BD59-A6C34878D82A}">
                    <a16:rowId xmlns:a16="http://schemas.microsoft.com/office/drawing/2014/main" val="10004"/>
                  </a:ext>
                </a:extLst>
              </a:tr>
              <a:tr h="642357">
                <a:tc gridSpan="2" vMerge="1">
                  <a:txBody>
                    <a:bodyPr/>
                    <a:lstStyle/>
                    <a:p>
                      <a:endParaRPr lang="en-US"/>
                    </a:p>
                  </a:txBody>
                  <a:tcPr/>
                </a:tc>
                <a:tc hMerge="1" vMerge="1">
                  <a:txBody>
                    <a:bodyPr/>
                    <a:lstStyle/>
                    <a:p>
                      <a:endParaRPr lang="en-US"/>
                    </a:p>
                  </a:txBody>
                  <a:tcPr/>
                </a:tc>
                <a:tc>
                  <a:txBody>
                    <a:bodyPr/>
                    <a:lstStyle/>
                    <a:p>
                      <a:pPr algn="l" defTabSz="914400">
                        <a:defRPr sz="900" b="1">
                          <a:solidFill>
                            <a:srgbClr val="0070C0"/>
                          </a:solidFill>
                        </a:defRPr>
                      </a:pPr>
                      <a:r>
                        <a:t>Economic: </a:t>
                      </a:r>
                      <a:r>
                        <a:rPr>
                          <a:solidFill>
                            <a:srgbClr val="000000"/>
                          </a:solidFill>
                        </a:rPr>
                        <a:t>Rio has one of the highest incomes per person in the country. The city has various types of employment including oil, retail and manufacturing.</a:t>
                      </a:r>
                    </a:p>
                  </a:txBody>
                  <a:tcPr marL="45720" marR="45720" anchor="ctr" horzOverflow="overflow"/>
                </a:tc>
                <a:extLst>
                  <a:ext uri="{0D108BD9-81ED-4DB2-BD59-A6C34878D82A}">
                    <a16:rowId xmlns:a16="http://schemas.microsoft.com/office/drawing/2014/main" val="10005"/>
                  </a:ext>
                </a:extLst>
              </a:tr>
              <a:tr h="538062">
                <a:tc gridSpan="2" vMerge="1">
                  <a:txBody>
                    <a:bodyPr/>
                    <a:lstStyle/>
                    <a:p>
                      <a:endParaRPr lang="en-US"/>
                    </a:p>
                  </a:txBody>
                  <a:tcPr/>
                </a:tc>
                <a:tc hMerge="1" vMerge="1">
                  <a:txBody>
                    <a:bodyPr/>
                    <a:lstStyle/>
                    <a:p>
                      <a:endParaRPr lang="en-US"/>
                    </a:p>
                  </a:txBody>
                  <a:tcPr/>
                </a:tc>
                <a:tc>
                  <a:txBody>
                    <a:bodyPr/>
                    <a:lstStyle/>
                    <a:p>
                      <a:pPr algn="l" defTabSz="914400">
                        <a:defRPr sz="900" b="1">
                          <a:solidFill>
                            <a:srgbClr val="00B050"/>
                          </a:solidFill>
                        </a:defRPr>
                      </a:pPr>
                      <a:r>
                        <a:t>Environmental: </a:t>
                      </a:r>
                      <a:r>
                        <a:rPr>
                          <a:solidFill>
                            <a:srgbClr val="000000"/>
                          </a:solidFill>
                        </a:rPr>
                        <a:t>The hosting of the major sporting events encouraged more investment in sewage works and public transport systems.</a:t>
                      </a:r>
                    </a:p>
                  </a:txBody>
                  <a:tcPr marL="45720" marR="45720" anchor="ctr" horzOverflow="overflow"/>
                </a:tc>
                <a:extLst>
                  <a:ext uri="{0D108BD9-81ED-4DB2-BD59-A6C34878D82A}">
                    <a16:rowId xmlns:a16="http://schemas.microsoft.com/office/drawing/2014/main" val="10006"/>
                  </a:ext>
                </a:extLst>
              </a:tr>
              <a:tr h="229413">
                <a:tc gridSpan="2">
                  <a:txBody>
                    <a:bodyPr/>
                    <a:lstStyle/>
                    <a:p>
                      <a:pPr algn="ctr" defTabSz="914400">
                        <a:defRPr sz="1800"/>
                      </a:pPr>
                      <a:r>
                        <a:rPr sz="900" b="1"/>
                        <a:t>City Challenges </a:t>
                      </a:r>
                    </a:p>
                  </a:txBody>
                  <a:tcPr marL="45720" marR="45720" horzOverflow="overflow">
                    <a:solidFill>
                      <a:srgbClr val="C39AE5"/>
                    </a:solidFill>
                  </a:tcPr>
                </a:tc>
                <a:tc hMerge="1">
                  <a:txBody>
                    <a:bodyPr/>
                    <a:lstStyle/>
                    <a:p>
                      <a:endParaRPr lang="en-US"/>
                    </a:p>
                  </a:txBody>
                  <a:tcPr/>
                </a:tc>
                <a:tc>
                  <a:txBody>
                    <a:bodyPr/>
                    <a:lstStyle/>
                    <a:p>
                      <a:pPr algn="ctr" defTabSz="914400">
                        <a:defRPr sz="1800"/>
                      </a:pPr>
                      <a:r>
                        <a:rPr sz="900" b="1"/>
                        <a:t>Self-help schemes - Rocinha, Bairro Project </a:t>
                      </a:r>
                    </a:p>
                  </a:txBody>
                  <a:tcPr marL="45720" marR="45720" horzOverflow="overflow">
                    <a:solidFill>
                      <a:srgbClr val="C39AE5"/>
                    </a:solidFill>
                  </a:tcPr>
                </a:tc>
                <a:extLst>
                  <a:ext uri="{0D108BD9-81ED-4DB2-BD59-A6C34878D82A}">
                    <a16:rowId xmlns:a16="http://schemas.microsoft.com/office/drawing/2014/main" val="10007"/>
                  </a:ext>
                </a:extLst>
              </a:tr>
              <a:tr h="642357">
                <a:tc gridSpan="2">
                  <a:txBody>
                    <a:bodyPr/>
                    <a:lstStyle/>
                    <a:p>
                      <a:pPr algn="l" defTabSz="914400">
                        <a:defRPr sz="900" b="1">
                          <a:solidFill>
                            <a:srgbClr val="FF0000"/>
                          </a:solidFill>
                        </a:defRPr>
                      </a:pPr>
                      <a:r>
                        <a:t>Social: </a:t>
                      </a:r>
                      <a:r>
                        <a:rPr>
                          <a:solidFill>
                            <a:srgbClr val="000000"/>
                          </a:solidFill>
                        </a:rPr>
                        <a:t>There is  a severe shortage of housing, schools and healthcare centres available. Large scale social inequality, is creating tensions between the rich and poor.</a:t>
                      </a:r>
                    </a:p>
                  </a:txBody>
                  <a:tcPr marL="45720" marR="45720" horzOverflow="overflow"/>
                </a:tc>
                <a:tc hMerge="1">
                  <a:txBody>
                    <a:bodyPr/>
                    <a:lstStyle/>
                    <a:p>
                      <a:endParaRPr lang="en-US"/>
                    </a:p>
                  </a:txBody>
                  <a:tcPr/>
                </a:tc>
                <a:tc rowSpan="3">
                  <a:txBody>
                    <a:bodyPr/>
                    <a:lstStyle/>
                    <a:p>
                      <a:pPr marL="171450" indent="-171450" algn="l" defTabSz="914400">
                        <a:buSzPct val="100000"/>
                        <a:buFont typeface="Arial"/>
                        <a:buChar char="•"/>
                        <a:defRPr sz="900" b="1"/>
                      </a:pPr>
                      <a:r>
                        <a:t>The authorities have provided basic materials to improve peoples homes with safe electricity and sewage pipes. </a:t>
                      </a:r>
                    </a:p>
                    <a:p>
                      <a:pPr marL="171450" indent="-171450" algn="l" defTabSz="914400">
                        <a:buSzPct val="100000"/>
                        <a:buFont typeface="Arial"/>
                        <a:buChar char="•"/>
                        <a:defRPr sz="900" b="1"/>
                      </a:pPr>
                      <a:r>
                        <a:t>Government has demolished houses and created new estates.</a:t>
                      </a:r>
                    </a:p>
                    <a:p>
                      <a:pPr marL="171450" indent="-171450" algn="l" defTabSz="914400">
                        <a:buSzPct val="100000"/>
                        <a:buFont typeface="Arial"/>
                        <a:buChar char="•"/>
                        <a:defRPr sz="900" b="1"/>
                      </a:pPr>
                      <a:r>
                        <a:t>Community policing has been established, along with a tougher stance on gangs with military backed police. </a:t>
                      </a:r>
                    </a:p>
                    <a:p>
                      <a:pPr marL="171450" indent="-171450" algn="l" defTabSz="914400">
                        <a:buSzPct val="100000"/>
                        <a:buFont typeface="Arial"/>
                        <a:buChar char="•"/>
                        <a:defRPr sz="900" b="1"/>
                      </a:pPr>
                      <a:r>
                        <a:t>Greater investment in new road and rail network to reduce pollution and increase connections between rich and poor areas.</a:t>
                      </a:r>
                    </a:p>
                  </a:txBody>
                  <a:tcPr marL="45720" marR="45720" anchor="ctr" horzOverflow="overflow"/>
                </a:tc>
                <a:extLst>
                  <a:ext uri="{0D108BD9-81ED-4DB2-BD59-A6C34878D82A}">
                    <a16:rowId xmlns:a16="http://schemas.microsoft.com/office/drawing/2014/main" val="10008"/>
                  </a:ext>
                </a:extLst>
              </a:tr>
              <a:tr h="504710">
                <a:tc gridSpan="2">
                  <a:txBody>
                    <a:bodyPr/>
                    <a:lstStyle/>
                    <a:p>
                      <a:pPr algn="l" defTabSz="914400">
                        <a:defRPr sz="900" b="1">
                          <a:solidFill>
                            <a:srgbClr val="0070C0"/>
                          </a:solidFill>
                        </a:defRPr>
                      </a:pPr>
                      <a:r>
                        <a:t>Economic: </a:t>
                      </a:r>
                      <a:r>
                        <a:rPr>
                          <a:solidFill>
                            <a:srgbClr val="000000"/>
                          </a:solidFill>
                        </a:rPr>
                        <a:t>The rise of informal jobs with low pay and no tax contributions. There is high employment in shanty towns called Favelas</a:t>
                      </a:r>
                    </a:p>
                  </a:txBody>
                  <a:tcPr marL="45720" marR="45720" horzOverflow="overflow"/>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10009"/>
                  </a:ext>
                </a:extLst>
              </a:tr>
              <a:tr h="642357">
                <a:tc gridSpan="2">
                  <a:txBody>
                    <a:bodyPr/>
                    <a:lstStyle/>
                    <a:p>
                      <a:pPr algn="l" defTabSz="914400">
                        <a:defRPr sz="900" b="1">
                          <a:solidFill>
                            <a:srgbClr val="00B050"/>
                          </a:solidFill>
                        </a:defRPr>
                      </a:pPr>
                      <a:r>
                        <a:rPr dirty="0"/>
                        <a:t>Environmental: </a:t>
                      </a:r>
                      <a:r>
                        <a:rPr dirty="0">
                          <a:solidFill>
                            <a:srgbClr val="000000"/>
                          </a:solidFill>
                        </a:rPr>
                        <a:t>Shanty towns called Favelas are established around the city, typically on </a:t>
                      </a:r>
                      <a:r>
                        <a:rPr dirty="0" err="1">
                          <a:solidFill>
                            <a:srgbClr val="000000"/>
                          </a:solidFill>
                        </a:rPr>
                        <a:t>unfavourable</a:t>
                      </a:r>
                      <a:r>
                        <a:rPr dirty="0">
                          <a:solidFill>
                            <a:srgbClr val="000000"/>
                          </a:solidFill>
                        </a:rPr>
                        <a:t> land, such as hills. </a:t>
                      </a:r>
                    </a:p>
                  </a:txBody>
                  <a:tcPr marL="45720" marR="45720" horzOverflow="overflow"/>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10010"/>
                  </a:ext>
                </a:extLst>
              </a:tr>
            </a:tbl>
          </a:graphicData>
        </a:graphic>
      </p:graphicFrame>
      <p:pic>
        <p:nvPicPr>
          <p:cNvPr id="152" name="Picture 6" descr="Picture 6"/>
          <p:cNvPicPr>
            <a:picLocks noChangeAspect="1"/>
          </p:cNvPicPr>
          <p:nvPr/>
        </p:nvPicPr>
        <p:blipFill>
          <a:blip r:embed="rId2">
            <a:extLst/>
          </a:blip>
          <a:stretch>
            <a:fillRect/>
          </a:stretch>
        </p:blipFill>
        <p:spPr>
          <a:xfrm>
            <a:off x="6208988" y="508243"/>
            <a:ext cx="1121947" cy="1239137"/>
          </a:xfrm>
          <a:prstGeom prst="rect">
            <a:avLst/>
          </a:prstGeom>
          <a:ln w="12700">
            <a:miter lim="400000"/>
          </a:ln>
        </p:spPr>
      </p:pic>
      <p:sp>
        <p:nvSpPr>
          <p:cNvPr id="153" name="Oval 7"/>
          <p:cNvSpPr/>
          <p:nvPr/>
        </p:nvSpPr>
        <p:spPr>
          <a:xfrm>
            <a:off x="6911510" y="1245252"/>
            <a:ext cx="190833" cy="164905"/>
          </a:xfrm>
          <a:prstGeom prst="ellipse">
            <a:avLst/>
          </a:prstGeom>
          <a:ln w="38100">
            <a:solidFill>
              <a:schemeClr val="accent1"/>
            </a:solidFill>
            <a:miter/>
          </a:ln>
        </p:spPr>
        <p:txBody>
          <a:bodyPr lIns="45719" rIns="45719" anchor="ctr"/>
          <a:lstStyle/>
          <a:p>
            <a:pPr algn="ctr">
              <a:defRPr>
                <a:solidFill>
                  <a:srgbClr val="FFFFFF"/>
                </a:solidFill>
              </a:defRPr>
            </a:pPr>
            <a:endParaRPr/>
          </a:p>
        </p:txBody>
      </p:sp>
      <p:pic>
        <p:nvPicPr>
          <p:cNvPr id="154" name="Picture 8" descr="Picture 8"/>
          <p:cNvPicPr>
            <a:picLocks noChangeAspect="1"/>
          </p:cNvPicPr>
          <p:nvPr/>
        </p:nvPicPr>
        <p:blipFill>
          <a:blip r:embed="rId3">
            <a:extLst/>
          </a:blip>
          <a:stretch>
            <a:fillRect/>
          </a:stretch>
        </p:blipFill>
        <p:spPr>
          <a:xfrm>
            <a:off x="1281745" y="507245"/>
            <a:ext cx="1073333" cy="1257566"/>
          </a:xfrm>
          <a:prstGeom prst="rect">
            <a:avLst/>
          </a:prstGeom>
          <a:ln w="12700">
            <a:miter lim="400000"/>
          </a:ln>
        </p:spPr>
      </p:pic>
      <p:sp>
        <p:nvSpPr>
          <p:cNvPr id="155" name="Oval 9"/>
          <p:cNvSpPr/>
          <p:nvPr/>
        </p:nvSpPr>
        <p:spPr>
          <a:xfrm>
            <a:off x="1722994" y="1321498"/>
            <a:ext cx="190833" cy="164905"/>
          </a:xfrm>
          <a:prstGeom prst="ellipse">
            <a:avLst/>
          </a:prstGeom>
          <a:ln w="38100">
            <a:solidFill>
              <a:schemeClr val="accent1"/>
            </a:solidFill>
            <a:miter/>
          </a:ln>
        </p:spPr>
        <p:txBody>
          <a:bodyPr lIns="45719" rIns="45719" anchor="ctr"/>
          <a:lstStyle/>
          <a:p>
            <a:pPr algn="ctr">
              <a:defRPr>
                <a:solidFill>
                  <a:srgbClr val="FFFFFF"/>
                </a:solidFill>
              </a:defRPr>
            </a:pPr>
            <a:endParaRPr/>
          </a:p>
        </p:txBody>
      </p:sp>
      <p:pic>
        <p:nvPicPr>
          <p:cNvPr id="156" name="Picture 10" descr="Picture 10"/>
          <p:cNvPicPr>
            <a:picLocks noChangeAspect="1"/>
          </p:cNvPicPr>
          <p:nvPr/>
        </p:nvPicPr>
        <p:blipFill>
          <a:blip r:embed="rId4">
            <a:extLst/>
          </a:blip>
          <a:stretch>
            <a:fillRect/>
          </a:stretch>
        </p:blipFill>
        <p:spPr>
          <a:xfrm rot="920400">
            <a:off x="4366862" y="76295"/>
            <a:ext cx="521827" cy="330286"/>
          </a:xfrm>
          <a:prstGeom prst="rect">
            <a:avLst/>
          </a:prstGeom>
          <a:ln w="12700">
            <a:miter lim="400000"/>
          </a:ln>
        </p:spPr>
      </p:pic>
      <p:pic>
        <p:nvPicPr>
          <p:cNvPr id="157" name="Picture 12" descr="Picture 12"/>
          <p:cNvPicPr>
            <a:picLocks noChangeAspect="1"/>
          </p:cNvPicPr>
          <p:nvPr/>
        </p:nvPicPr>
        <p:blipFill>
          <a:blip r:embed="rId5">
            <a:extLst/>
          </a:blip>
          <a:stretch>
            <a:fillRect/>
          </a:stretch>
        </p:blipFill>
        <p:spPr>
          <a:xfrm rot="1093658">
            <a:off x="9351122" y="54238"/>
            <a:ext cx="511698" cy="358189"/>
          </a:xfrm>
          <a:prstGeom prst="rect">
            <a:avLst/>
          </a:prstGeom>
          <a:ln w="12700">
            <a:miter lim="400000"/>
          </a:ln>
        </p:spPr>
      </p:pic>
      <p:pic>
        <p:nvPicPr>
          <p:cNvPr id="158" name="Picture 17" descr="Picture 17"/>
          <p:cNvPicPr>
            <a:picLocks noChangeAspect="1"/>
          </p:cNvPicPr>
          <p:nvPr/>
        </p:nvPicPr>
        <p:blipFill>
          <a:blip r:embed="rId6">
            <a:extLst/>
          </a:blip>
          <a:srcRect b="9195"/>
          <a:stretch>
            <a:fillRect/>
          </a:stretch>
        </p:blipFill>
        <p:spPr>
          <a:xfrm>
            <a:off x="4954832" y="5831709"/>
            <a:ext cx="4937093" cy="981276"/>
          </a:xfrm>
          <a:prstGeom prst="rect">
            <a:avLst/>
          </a:prstGeom>
          <a:ln w="12700">
            <a:miter lim="400000"/>
          </a:ln>
        </p:spPr>
      </p:pic>
      <p:pic>
        <p:nvPicPr>
          <p:cNvPr id="160" name="Picture 2" descr="Picture 2"/>
          <p:cNvPicPr>
            <a:picLocks noChangeAspect="1"/>
          </p:cNvPicPr>
          <p:nvPr/>
        </p:nvPicPr>
        <p:blipFill>
          <a:blip r:embed="rId7">
            <a:extLst/>
          </a:blip>
          <a:stretch>
            <a:fillRect/>
          </a:stretch>
        </p:blipFill>
        <p:spPr>
          <a:xfrm flipH="1">
            <a:off x="1977982" y="1871559"/>
            <a:ext cx="208979" cy="450277"/>
          </a:xfrm>
          <a:prstGeom prst="rect">
            <a:avLst/>
          </a:prstGeom>
          <a:ln w="12700">
            <a:miter lim="400000"/>
          </a:ln>
        </p:spPr>
      </p:pic>
      <p:pic>
        <p:nvPicPr>
          <p:cNvPr id="161" name="Picture 2" descr="Picture 2"/>
          <p:cNvPicPr>
            <a:picLocks noChangeAspect="1"/>
          </p:cNvPicPr>
          <p:nvPr/>
        </p:nvPicPr>
        <p:blipFill>
          <a:blip r:embed="rId7">
            <a:extLst/>
          </a:blip>
          <a:stretch>
            <a:fillRect/>
          </a:stretch>
        </p:blipFill>
        <p:spPr>
          <a:xfrm flipH="1">
            <a:off x="7200345" y="2307215"/>
            <a:ext cx="208979" cy="450277"/>
          </a:xfrm>
          <a:prstGeom prst="rect">
            <a:avLst/>
          </a:prstGeom>
          <a:ln w="12700">
            <a:miter lim="400000"/>
          </a:ln>
        </p:spPr>
      </p:pic>
      <p:sp>
        <p:nvSpPr>
          <p:cNvPr id="2" name="AutoShape 2" descr="Image result for london">
            <a:hlinkClick r:id="rId8"/>
          </p:cNvPr>
          <p:cNvSpPr>
            <a:spLocks noChangeAspect="1" noChangeArrowheads="1"/>
          </p:cNvSpPr>
          <p:nvPr/>
        </p:nvSpPr>
        <p:spPr bwMode="auto">
          <a:xfrm>
            <a:off x="155575" y="-708025"/>
            <a:ext cx="2667000" cy="14763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92278F"/>
      </a:accent1>
      <a:accent2>
        <a:srgbClr val="9B57D3"/>
      </a:accent2>
      <a:accent3>
        <a:srgbClr val="755DD9"/>
      </a:accent3>
      <a:accent4>
        <a:srgbClr val="665EB8"/>
      </a:accent4>
      <a:accent5>
        <a:srgbClr val="45A5ED"/>
      </a:accent5>
      <a:accent6>
        <a:srgbClr val="5982DB"/>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92278F"/>
      </a:accent1>
      <a:accent2>
        <a:srgbClr val="9B57D3"/>
      </a:accent2>
      <a:accent3>
        <a:srgbClr val="755DD9"/>
      </a:accent3>
      <a:accent4>
        <a:srgbClr val="665EB8"/>
      </a:accent4>
      <a:accent5>
        <a:srgbClr val="45A5ED"/>
      </a:accent5>
      <a:accent6>
        <a:srgbClr val="5982DB"/>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93</TotalTime>
  <Words>1776</Words>
  <Application>Microsoft Office PowerPoint</Application>
  <PresentationFormat>A4 Paper (210x297 mm)</PresentationFormat>
  <Paragraphs>157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CLARK Andrew</dc:creator>
  <cp:lastModifiedBy>CLARK Andrew</cp:lastModifiedBy>
  <cp:revision>8</cp:revision>
  <cp:lastPrinted>2018-06-13T10:23:41Z</cp:lastPrinted>
  <dcterms:modified xsi:type="dcterms:W3CDTF">2019-06-24T09:44:04Z</dcterms:modified>
</cp:coreProperties>
</file>