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C1B07B-9BE7-49B5-AF05-B6F87A85297E}"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420485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C1B07B-9BE7-49B5-AF05-B6F87A85297E}"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67796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C1B07B-9BE7-49B5-AF05-B6F87A85297E}"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85551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C1B07B-9BE7-49B5-AF05-B6F87A85297E}"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266572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C1B07B-9BE7-49B5-AF05-B6F87A85297E}"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376330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C1B07B-9BE7-49B5-AF05-B6F87A85297E}"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3144933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C1B07B-9BE7-49B5-AF05-B6F87A85297E}" type="datetimeFigureOut">
              <a:rPr lang="en-GB" smtClean="0"/>
              <a:t>18/07/2019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275760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C1B07B-9BE7-49B5-AF05-B6F87A85297E}" type="datetimeFigureOut">
              <a:rPr lang="en-GB" smtClean="0"/>
              <a:t>18/07/2019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1425101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C1B07B-9BE7-49B5-AF05-B6F87A85297E}" type="datetimeFigureOut">
              <a:rPr lang="en-GB" smtClean="0"/>
              <a:t>18/07/2019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401721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C1B07B-9BE7-49B5-AF05-B6F87A85297E}"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3145211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C1B07B-9BE7-49B5-AF05-B6F87A85297E}"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A5A77-0D7B-4623-AB93-FE3B580319E8}" type="slidenum">
              <a:rPr lang="en-GB" smtClean="0"/>
              <a:t>‹#›</a:t>
            </a:fld>
            <a:endParaRPr lang="en-GB"/>
          </a:p>
        </p:txBody>
      </p:sp>
    </p:spTree>
    <p:extLst>
      <p:ext uri="{BB962C8B-B14F-4D97-AF65-F5344CB8AC3E}">
        <p14:creationId xmlns:p14="http://schemas.microsoft.com/office/powerpoint/2010/main" val="2729721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1B07B-9BE7-49B5-AF05-B6F87A85297E}" type="datetimeFigureOut">
              <a:rPr lang="en-GB" smtClean="0"/>
              <a:t>18/07/2019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A5A77-0D7B-4623-AB93-FE3B580319E8}" type="slidenum">
              <a:rPr lang="en-GB" smtClean="0"/>
              <a:t>‹#›</a:t>
            </a:fld>
            <a:endParaRPr lang="en-GB"/>
          </a:p>
        </p:txBody>
      </p:sp>
    </p:spTree>
    <p:extLst>
      <p:ext uri="{BB962C8B-B14F-4D97-AF65-F5344CB8AC3E}">
        <p14:creationId xmlns:p14="http://schemas.microsoft.com/office/powerpoint/2010/main" val="1411280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Food Safety</a:t>
            </a:r>
            <a:endParaRPr lang="en-GB" b="1" dirty="0"/>
          </a:p>
        </p:txBody>
      </p:sp>
      <p:sp>
        <p:nvSpPr>
          <p:cNvPr id="3" name="Subtitle 2"/>
          <p:cNvSpPr>
            <a:spLocks noGrp="1"/>
          </p:cNvSpPr>
          <p:nvPr>
            <p:ph type="subTitle" idx="1"/>
          </p:nvPr>
        </p:nvSpPr>
        <p:spPr/>
        <p:txBody>
          <a:bodyPr/>
          <a:lstStyle/>
          <a:p>
            <a:pPr algn="l"/>
            <a:r>
              <a:rPr lang="en-GB" b="1" dirty="0" smtClean="0"/>
              <a:t>Student Name:</a:t>
            </a:r>
          </a:p>
          <a:p>
            <a:pPr algn="l"/>
            <a:endParaRPr lang="en-GB" b="1" dirty="0"/>
          </a:p>
          <a:p>
            <a:pPr algn="l"/>
            <a:r>
              <a:rPr lang="en-GB" b="1" dirty="0" smtClean="0"/>
              <a:t>Class: 						Target Level:</a:t>
            </a:r>
            <a:endParaRPr lang="en-GB" b="1" dirty="0"/>
          </a:p>
        </p:txBody>
      </p:sp>
    </p:spTree>
    <p:extLst>
      <p:ext uri="{BB962C8B-B14F-4D97-AF65-F5344CB8AC3E}">
        <p14:creationId xmlns:p14="http://schemas.microsoft.com/office/powerpoint/2010/main" val="2526576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C4647A-25B2-4660-9997-C3679FD2926D}"/>
              </a:ext>
            </a:extLst>
          </p:cNvPr>
          <p:cNvSpPr>
            <a:spLocks noChangeArrowheads="1"/>
          </p:cNvSpPr>
          <p:nvPr/>
        </p:nvSpPr>
        <p:spPr bwMode="auto">
          <a:xfrm>
            <a:off x="122831" y="428178"/>
            <a:ext cx="11491415"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GB" altLang="en-US" sz="1400" b="1" i="0" u="none" strike="noStrike" cap="none" normalizeH="0" baseline="0" dirty="0">
                <a:ln>
                  <a:noFill/>
                </a:ln>
                <a:solidFill>
                  <a:srgbClr val="000000"/>
                </a:solidFill>
                <a:effectLst/>
                <a:latin typeface="Comic Sans MS" panose="030F0702030302020204" pitchFamily="66" charset="0"/>
              </a:rPr>
              <a:t>  </a:t>
            </a: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1a) </a:t>
            </a:r>
            <a:r>
              <a:rPr lang="en-GB" altLang="en-US"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Food, moisture, warmth, time, pH level. </a:t>
            </a: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(4 marks) </a:t>
            </a:r>
          </a:p>
          <a:p>
            <a:pPr lvl="0" eaLnBrk="0" fontAlgn="base" hangingPunct="0">
              <a:spcBef>
                <a:spcPct val="0"/>
              </a:spcBef>
              <a:spcAft>
                <a:spcPct val="0"/>
              </a:spcAft>
            </a:pPr>
            <a:endParaRPr lang="en-GB" altLang="en-US" sz="1400" dirty="0"/>
          </a:p>
          <a:p>
            <a:pPr lvl="0" eaLnBrk="0" fontAlgn="base" hangingPunct="0">
              <a:spcBef>
                <a:spcPct val="0"/>
              </a:spcBef>
              <a:spcAft>
                <a:spcPct val="0"/>
              </a:spcAft>
            </a:pP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b) </a:t>
            </a:r>
            <a:r>
              <a:rPr lang="en-GB" altLang="en-US"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Yeast, moulds and bacteria. </a:t>
            </a: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(3 marks) </a:t>
            </a:r>
          </a:p>
          <a:p>
            <a:pPr lvl="0" eaLnBrk="0" fontAlgn="base" hangingPunct="0">
              <a:spcBef>
                <a:spcPct val="0"/>
              </a:spcBef>
              <a:spcAft>
                <a:spcPct val="0"/>
              </a:spcAft>
            </a:pPr>
            <a:endParaRPr kumimoji="0" lang="en-GB" altLang="en-US" b="1" i="0" u="none" strike="noStrike" cap="none" normalizeH="0" baseline="0" dirty="0">
              <a:ln>
                <a:noFill/>
              </a:ln>
              <a:solidFill>
                <a:srgbClr val="000000"/>
              </a:solidFill>
              <a:effectLst/>
              <a:latin typeface="Comic Sans MS" panose="030F0702030302020204" pitchFamily="66" charset="0"/>
            </a:endParaRPr>
          </a:p>
          <a:p>
            <a:pPr lvl="0" eaLnBrk="0" fontAlgn="base" hangingPunct="0">
              <a:spcBef>
                <a:spcPct val="0"/>
              </a:spcBef>
              <a:spcAft>
                <a:spcPct val="0"/>
              </a:spcAft>
            </a:pPr>
            <a:r>
              <a:rPr kumimoji="0" lang="en-GB" altLang="en-US" b="1" i="0" u="none" strike="noStrike" cap="none" normalizeH="0" baseline="0" dirty="0">
                <a:ln>
                  <a:noFill/>
                </a:ln>
                <a:solidFill>
                  <a:srgbClr val="000000"/>
                </a:solidFill>
                <a:effectLst/>
                <a:latin typeface="Comic Sans MS" panose="030F0702030302020204" pitchFamily="66" charset="0"/>
              </a:rPr>
              <a:t>c) </a:t>
            </a: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Clothes </a:t>
            </a:r>
            <a:r>
              <a:rPr lang="en-GB" alt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GB" altLang="en-US"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Lockers should be provided for the storage of non-work clothes. Clean white coats and aprons should be provided for staff to wear. </a:t>
            </a:r>
            <a:endParaRPr lang="en-GB" altLang="en-US" sz="1400" dirty="0"/>
          </a:p>
          <a:p>
            <a:pPr lvl="0" eaLnBrk="0" fontAlgn="base" hangingPunct="0">
              <a:spcBef>
                <a:spcPct val="0"/>
              </a:spcBef>
              <a:spcAft>
                <a:spcPct val="0"/>
              </a:spcAft>
            </a:pP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Hair </a:t>
            </a:r>
            <a:r>
              <a:rPr lang="en-GB" alt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GB" altLang="en-US"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Hair should be clean. Hair nets/ hats/beard nets should be provided by the manufacturer and staff should be expected to wear them. Long hair should be tied back. </a:t>
            </a:r>
            <a:endParaRPr lang="en-GB" altLang="en-US" sz="1400" dirty="0"/>
          </a:p>
          <a:p>
            <a:pPr lvl="0" eaLnBrk="0" fontAlgn="base" hangingPunct="0">
              <a:spcBef>
                <a:spcPct val="0"/>
              </a:spcBef>
              <a:spcAft>
                <a:spcPct val="0"/>
              </a:spcAft>
            </a:pP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Hands/nails </a:t>
            </a:r>
            <a:r>
              <a:rPr lang="en-GB" alt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GB" altLang="en-US"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Nails should be kept short. Sinks should be provided for staff to wash hands in regularly. Cuts should be covered with blue plasters and in some cases gloves should be worn. </a:t>
            </a:r>
            <a:endParaRPr lang="en-GB" altLang="en-US" sz="1400" dirty="0"/>
          </a:p>
          <a:p>
            <a:pPr lvl="0" eaLnBrk="0" fontAlgn="base" hangingPunct="0">
              <a:spcBef>
                <a:spcPct val="0"/>
              </a:spcBef>
              <a:spcAft>
                <a:spcPct val="0"/>
              </a:spcAft>
            </a:pP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Jewellery </a:t>
            </a:r>
            <a:r>
              <a:rPr lang="en-GB" alt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GB" altLang="en-US"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All jewellery should be removed or covered by a plaster if it cannot be removed. </a:t>
            </a:r>
            <a:endParaRPr lang="en-GB" altLang="en-US" sz="1400" dirty="0"/>
          </a:p>
          <a:p>
            <a:pPr lvl="0" eaLnBrk="0" fontAlgn="base" hangingPunct="0">
              <a:spcBef>
                <a:spcPct val="0"/>
              </a:spcBef>
              <a:spcAft>
                <a:spcPct val="0"/>
              </a:spcAft>
            </a:pP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Skin/mouth/nose </a:t>
            </a:r>
            <a:r>
              <a:rPr lang="en-GB" alt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GB" altLang="en-US"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All have very dangerous bacteria on them. Staff should be trained not to cough or sneeze near food. If ill, staff should not be at work.</a:t>
            </a:r>
            <a:endParaRPr lang="en-GB" altLang="en-US" sz="1400" dirty="0"/>
          </a:p>
          <a:p>
            <a:pPr lvl="0" eaLnBrk="0" fontAlgn="base" hangingPunct="0">
              <a:spcBef>
                <a:spcPct val="0"/>
              </a:spcBef>
              <a:spcAft>
                <a:spcPct val="0"/>
              </a:spcAft>
            </a:pPr>
            <a:r>
              <a:rPr lang="en-GB" altLang="en-US" i="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Award one mark for each point. One for each explanation. </a:t>
            </a:r>
            <a:r>
              <a:rPr lang="en-GB" altLang="en-US"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r>
              <a:rPr lang="en-GB" altLang="en-US"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(4 marks) </a:t>
            </a:r>
            <a:endParaRPr lang="en-GB" altLang="en-US" sz="14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d) </a:t>
            </a:r>
            <a:r>
              <a:rPr kumimoji="0" lang="en-GB" altLang="en-US" b="0" i="0"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High risk foods are high in </a:t>
            </a:r>
            <a:r>
              <a:rPr kumimoji="0" lang="en-GB" altLang="en-US" b="0"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protein</a:t>
            </a:r>
            <a:r>
              <a:rPr kumimoji="0" lang="en-GB" altLang="en-US" b="0" i="0"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and </a:t>
            </a:r>
            <a:r>
              <a:rPr kumimoji="0" lang="en-GB" altLang="en-US" b="0"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moisture</a:t>
            </a:r>
            <a:r>
              <a:rPr kumimoji="0" lang="en-GB" altLang="en-US" b="0" i="0"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and provide the ideal growing conditions for micro organisms. Examples include </a:t>
            </a:r>
            <a:r>
              <a:rPr kumimoji="0" lang="en-GB" altLang="en-US" b="0"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raw meat, cooked meat and poultry, seafood, dairy products and cooked rice</a:t>
            </a:r>
            <a:r>
              <a:rPr kumimoji="0" lang="en-GB" altLang="en-US" b="0" i="0"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a:t>
            </a:r>
            <a:endParaRPr kumimoji="0" lang="en-GB"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Low risk foods </a:t>
            </a:r>
            <a:r>
              <a:rPr kumimoji="0" lang="en-GB" altLang="en-US" b="0" i="0"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do not provide the ideal growing conditions for micro organisms. They are generally </a:t>
            </a:r>
            <a:r>
              <a:rPr kumimoji="0" lang="en-GB" altLang="en-US" b="0" i="0" u="none" strike="noStrike" cap="none" normalizeH="0" baseline="0" dirty="0">
                <a:ln>
                  <a:noFill/>
                </a:ln>
                <a:effectLst/>
                <a:latin typeface="Comic Sans MS" panose="030F0702030302020204" pitchFamily="66" charset="0"/>
                <a:ea typeface="Times New Roman" panose="02020603050405020304" pitchFamily="18" charset="0"/>
                <a:cs typeface="Times New Roman" panose="02020603050405020304" pitchFamily="18" charset="0"/>
              </a:rPr>
              <a:t>high </a:t>
            </a:r>
            <a:r>
              <a:rPr kumimoji="0" lang="en-GB" altLang="en-US" b="0"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acid, </a:t>
            </a:r>
            <a:r>
              <a:rPr kumimoji="0" lang="en-GB" altLang="en-US" b="0" i="0" u="none" strike="noStrike" cap="none" normalizeH="0" baseline="0" dirty="0">
                <a:ln>
                  <a:noFill/>
                </a:ln>
                <a:effectLst/>
                <a:latin typeface="Comic Sans MS" panose="030F0702030302020204" pitchFamily="66" charset="0"/>
                <a:ea typeface="Times New Roman" panose="02020603050405020304" pitchFamily="18" charset="0"/>
                <a:cs typeface="Times New Roman" panose="02020603050405020304" pitchFamily="18" charset="0"/>
              </a:rPr>
              <a:t>high</a:t>
            </a:r>
            <a:r>
              <a:rPr kumimoji="0" lang="en-GB" altLang="en-US" b="0"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 sugar </a:t>
            </a:r>
            <a:r>
              <a:rPr kumimoji="0" lang="en-GB" altLang="en-US" b="0" i="0" u="none" strike="noStrike" cap="none" normalizeH="0" baseline="0" dirty="0">
                <a:ln>
                  <a:noFill/>
                </a:ln>
                <a:effectLst/>
                <a:latin typeface="Comic Sans MS" panose="030F0702030302020204" pitchFamily="66" charset="0"/>
                <a:ea typeface="Times New Roman" panose="02020603050405020304" pitchFamily="18" charset="0"/>
                <a:cs typeface="Times New Roman" panose="02020603050405020304" pitchFamily="18" charset="0"/>
              </a:rPr>
              <a:t>or</a:t>
            </a:r>
            <a:r>
              <a:rPr kumimoji="0" lang="en-GB" altLang="en-US" b="0"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 low moisture</a:t>
            </a:r>
            <a:r>
              <a:rPr kumimoji="0" lang="en-GB" altLang="en-US" b="0" i="0"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Examples include </a:t>
            </a:r>
            <a:r>
              <a:rPr kumimoji="0" lang="en-GB" altLang="en-US" b="0"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cs typeface="Times New Roman" panose="02020603050405020304" pitchFamily="18" charset="0"/>
              </a:rPr>
              <a:t>pickles, chutneys, fruit juice, marmalades, jams and crackers, dried foods.</a:t>
            </a:r>
            <a:endParaRPr kumimoji="0" lang="en-GB" altLang="en-US" sz="1400" b="0"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i="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5</a:t>
            </a:r>
            <a:r>
              <a:rPr kumimoji="0" lang="en-GB" altLang="en-US" b="0" i="1"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marks for each correct descriptions. </a:t>
            </a:r>
            <a:r>
              <a:rPr kumimoji="0" lang="en-GB" altLang="en-US" b="0" i="0"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a:t>
            </a:r>
            <a:r>
              <a:rPr lang="en-GB" altLang="en-US" i="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4</a:t>
            </a:r>
            <a:r>
              <a:rPr kumimoji="0" lang="en-GB" altLang="en-US" b="0" i="1"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for examples. </a:t>
            </a:r>
            <a:r>
              <a:rPr kumimoji="0" lang="en-GB" altLang="en-US" b="1" i="0" u="none" strike="noStrike" cap="none" normalizeH="0" baseline="0" dirty="0">
                <a:ln>
                  <a:noFill/>
                </a:ln>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(9 marks)        TOTAL  /20</a:t>
            </a:r>
          </a:p>
        </p:txBody>
      </p:sp>
      <p:graphicFrame>
        <p:nvGraphicFramePr>
          <p:cNvPr id="5" name="Table 4">
            <a:extLst>
              <a:ext uri="{FF2B5EF4-FFF2-40B4-BE49-F238E27FC236}">
                <a16:creationId xmlns:a16="http://schemas.microsoft.com/office/drawing/2014/main" id="{B7DFA4C9-7CFE-4E5F-A5F7-65EF32257D92}"/>
              </a:ext>
            </a:extLst>
          </p:cNvPr>
          <p:cNvGraphicFramePr>
            <a:graphicFrameLocks noGrp="1"/>
          </p:cNvGraphicFramePr>
          <p:nvPr>
            <p:extLst/>
          </p:nvPr>
        </p:nvGraphicFramePr>
        <p:xfrm>
          <a:off x="348301" y="6312359"/>
          <a:ext cx="10987965" cy="365760"/>
        </p:xfrm>
        <a:graphic>
          <a:graphicData uri="http://schemas.openxmlformats.org/drawingml/2006/table">
            <a:tbl>
              <a:tblPr firstRow="1" bandRow="1">
                <a:tableStyleId>{5940675A-B579-460E-94D1-54222C63F5DA}</a:tableStyleId>
              </a:tblPr>
              <a:tblGrid>
                <a:gridCol w="1220885">
                  <a:extLst>
                    <a:ext uri="{9D8B030D-6E8A-4147-A177-3AD203B41FA5}">
                      <a16:colId xmlns:a16="http://schemas.microsoft.com/office/drawing/2014/main" val="2383604816"/>
                    </a:ext>
                  </a:extLst>
                </a:gridCol>
                <a:gridCol w="1220885">
                  <a:extLst>
                    <a:ext uri="{9D8B030D-6E8A-4147-A177-3AD203B41FA5}">
                      <a16:colId xmlns:a16="http://schemas.microsoft.com/office/drawing/2014/main" val="3295050049"/>
                    </a:ext>
                  </a:extLst>
                </a:gridCol>
                <a:gridCol w="1220885">
                  <a:extLst>
                    <a:ext uri="{9D8B030D-6E8A-4147-A177-3AD203B41FA5}">
                      <a16:colId xmlns:a16="http://schemas.microsoft.com/office/drawing/2014/main" val="2948446884"/>
                    </a:ext>
                  </a:extLst>
                </a:gridCol>
                <a:gridCol w="1220885">
                  <a:extLst>
                    <a:ext uri="{9D8B030D-6E8A-4147-A177-3AD203B41FA5}">
                      <a16:colId xmlns:a16="http://schemas.microsoft.com/office/drawing/2014/main" val="3620857284"/>
                    </a:ext>
                  </a:extLst>
                </a:gridCol>
                <a:gridCol w="1220885">
                  <a:extLst>
                    <a:ext uri="{9D8B030D-6E8A-4147-A177-3AD203B41FA5}">
                      <a16:colId xmlns:a16="http://schemas.microsoft.com/office/drawing/2014/main" val="4042220505"/>
                    </a:ext>
                  </a:extLst>
                </a:gridCol>
                <a:gridCol w="1220885">
                  <a:extLst>
                    <a:ext uri="{9D8B030D-6E8A-4147-A177-3AD203B41FA5}">
                      <a16:colId xmlns:a16="http://schemas.microsoft.com/office/drawing/2014/main" val="1364453059"/>
                    </a:ext>
                  </a:extLst>
                </a:gridCol>
                <a:gridCol w="1220885">
                  <a:extLst>
                    <a:ext uri="{9D8B030D-6E8A-4147-A177-3AD203B41FA5}">
                      <a16:colId xmlns:a16="http://schemas.microsoft.com/office/drawing/2014/main" val="116174848"/>
                    </a:ext>
                  </a:extLst>
                </a:gridCol>
                <a:gridCol w="1220885">
                  <a:extLst>
                    <a:ext uri="{9D8B030D-6E8A-4147-A177-3AD203B41FA5}">
                      <a16:colId xmlns:a16="http://schemas.microsoft.com/office/drawing/2014/main" val="1186272123"/>
                    </a:ext>
                  </a:extLst>
                </a:gridCol>
                <a:gridCol w="1220885">
                  <a:extLst>
                    <a:ext uri="{9D8B030D-6E8A-4147-A177-3AD203B41FA5}">
                      <a16:colId xmlns:a16="http://schemas.microsoft.com/office/drawing/2014/main" val="1126433694"/>
                    </a:ext>
                  </a:extLst>
                </a:gridCol>
              </a:tblGrid>
              <a:tr h="324158">
                <a:tc>
                  <a:txBody>
                    <a:bodyPr/>
                    <a:lstStyle/>
                    <a:p>
                      <a:r>
                        <a:rPr lang="en-GB" dirty="0"/>
                        <a:t>1-5 = 1</a:t>
                      </a:r>
                    </a:p>
                  </a:txBody>
                  <a:tcPr/>
                </a:tc>
                <a:tc>
                  <a:txBody>
                    <a:bodyPr/>
                    <a:lstStyle/>
                    <a:p>
                      <a:r>
                        <a:rPr lang="en-GB" dirty="0"/>
                        <a:t>6-7 = 2</a:t>
                      </a:r>
                    </a:p>
                  </a:txBody>
                  <a:tcPr/>
                </a:tc>
                <a:tc>
                  <a:txBody>
                    <a:bodyPr/>
                    <a:lstStyle/>
                    <a:p>
                      <a:r>
                        <a:rPr lang="en-GB" dirty="0"/>
                        <a:t>8-9 = 3</a:t>
                      </a:r>
                    </a:p>
                  </a:txBody>
                  <a:tcPr/>
                </a:tc>
                <a:tc>
                  <a:txBody>
                    <a:bodyPr/>
                    <a:lstStyle/>
                    <a:p>
                      <a:r>
                        <a:rPr lang="en-GB" dirty="0"/>
                        <a:t>10-12 = 4</a:t>
                      </a:r>
                    </a:p>
                  </a:txBody>
                  <a:tcPr/>
                </a:tc>
                <a:tc>
                  <a:txBody>
                    <a:bodyPr/>
                    <a:lstStyle/>
                    <a:p>
                      <a:r>
                        <a:rPr lang="en-GB" dirty="0"/>
                        <a:t>13 = 5</a:t>
                      </a:r>
                    </a:p>
                  </a:txBody>
                  <a:tcPr/>
                </a:tc>
                <a:tc>
                  <a:txBody>
                    <a:bodyPr/>
                    <a:lstStyle/>
                    <a:p>
                      <a:r>
                        <a:rPr lang="en-GB" dirty="0"/>
                        <a:t>14-15 = 6</a:t>
                      </a:r>
                    </a:p>
                  </a:txBody>
                  <a:tcPr/>
                </a:tc>
                <a:tc>
                  <a:txBody>
                    <a:bodyPr/>
                    <a:lstStyle/>
                    <a:p>
                      <a:r>
                        <a:rPr lang="en-GB" dirty="0"/>
                        <a:t>16 = 7</a:t>
                      </a:r>
                    </a:p>
                  </a:txBody>
                  <a:tcPr/>
                </a:tc>
                <a:tc>
                  <a:txBody>
                    <a:bodyPr/>
                    <a:lstStyle/>
                    <a:p>
                      <a:r>
                        <a:rPr lang="en-GB" dirty="0"/>
                        <a:t>17 = 8</a:t>
                      </a:r>
                    </a:p>
                  </a:txBody>
                  <a:tcPr/>
                </a:tc>
                <a:tc>
                  <a:txBody>
                    <a:bodyPr/>
                    <a:lstStyle/>
                    <a:p>
                      <a:r>
                        <a:rPr lang="en-GB" dirty="0"/>
                        <a:t>18-20 = 9</a:t>
                      </a:r>
                    </a:p>
                  </a:txBody>
                  <a:tcPr/>
                </a:tc>
                <a:extLst>
                  <a:ext uri="{0D108BD9-81ED-4DB2-BD59-A6C34878D82A}">
                    <a16:rowId xmlns:a16="http://schemas.microsoft.com/office/drawing/2014/main" val="782434859"/>
                  </a:ext>
                </a:extLst>
              </a:tr>
            </a:tbl>
          </a:graphicData>
        </a:graphic>
      </p:graphicFrame>
    </p:spTree>
    <p:extLst>
      <p:ext uri="{BB962C8B-B14F-4D97-AF65-F5344CB8AC3E}">
        <p14:creationId xmlns:p14="http://schemas.microsoft.com/office/powerpoint/2010/main" val="1664063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Micro-organisms in Food Production: Yeasts, moulds &amp; ‘friendly’ bacteria!</a:t>
            </a:r>
            <a:endParaRPr lang="en-GB" b="1" dirty="0"/>
          </a:p>
        </p:txBody>
      </p:sp>
      <p:sp>
        <p:nvSpPr>
          <p:cNvPr id="3" name="Content Placeholder 2"/>
          <p:cNvSpPr>
            <a:spLocks noGrp="1"/>
          </p:cNvSpPr>
          <p:nvPr>
            <p:ph idx="1"/>
          </p:nvPr>
        </p:nvSpPr>
        <p:spPr/>
        <p:txBody>
          <a:bodyPr>
            <a:normAutofit/>
          </a:bodyPr>
          <a:lstStyle/>
          <a:p>
            <a:r>
              <a:rPr lang="en-GB" dirty="0" smtClean="0"/>
              <a:t>Cheese &amp; yogurt is made using a </a:t>
            </a:r>
            <a:r>
              <a:rPr lang="en-GB" b="1" i="1" dirty="0" smtClean="0"/>
              <a:t>starter culture </a:t>
            </a:r>
            <a:r>
              <a:rPr lang="en-GB" dirty="0" smtClean="0"/>
              <a:t>which is a collection of ‘friendly’ micro-organisms / bacteria.</a:t>
            </a:r>
          </a:p>
          <a:p>
            <a:r>
              <a:rPr lang="en-GB" dirty="0" smtClean="0"/>
              <a:t>The right mixture of these friendly bacteria (starter cultures) is vital as it is this that gives the cheese its characteristic flavour &amp; texture (e.g. camembert cheese is made using the ‘P. </a:t>
            </a:r>
            <a:r>
              <a:rPr lang="en-GB" dirty="0" err="1" smtClean="0"/>
              <a:t>Camemberti</a:t>
            </a:r>
            <a:r>
              <a:rPr lang="en-GB" dirty="0" smtClean="0"/>
              <a:t>’ starter culture.</a:t>
            </a:r>
          </a:p>
          <a:p>
            <a:r>
              <a:rPr lang="en-GB" dirty="0" smtClean="0"/>
              <a:t>Some cheeses rely on moulds for their flavour &amp; other characteristic properties e.g. stilton &amp; Roquefort.</a:t>
            </a:r>
          </a:p>
          <a:p>
            <a:r>
              <a:rPr lang="en-GB" dirty="0" smtClean="0"/>
              <a:t>Starter cultures are also used to make dried meats: salami &amp; pepperoni etc.  Also yoghurt.</a:t>
            </a:r>
          </a:p>
          <a:p>
            <a:endParaRPr lang="en-GB" i="1" dirty="0"/>
          </a:p>
        </p:txBody>
      </p:sp>
    </p:spTree>
    <p:extLst>
      <p:ext uri="{BB962C8B-B14F-4D97-AF65-F5344CB8AC3E}">
        <p14:creationId xmlns:p14="http://schemas.microsoft.com/office/powerpoint/2010/main" val="3073616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Micro-organisms in Food: Quick Test</a:t>
            </a:r>
            <a:endParaRPr lang="en-GB" b="1" dirty="0"/>
          </a:p>
        </p:txBody>
      </p:sp>
      <p:sp>
        <p:nvSpPr>
          <p:cNvPr id="3" name="Content Placeholder 2"/>
          <p:cNvSpPr>
            <a:spLocks noGrp="1"/>
          </p:cNvSpPr>
          <p:nvPr>
            <p:ph idx="1"/>
          </p:nvPr>
        </p:nvSpPr>
        <p:spPr/>
        <p:txBody>
          <a:bodyPr/>
          <a:lstStyle/>
          <a:p>
            <a:r>
              <a:rPr lang="en-GB" dirty="0" smtClean="0"/>
              <a:t>What is the most important bacteria used in food manufacturing?</a:t>
            </a:r>
          </a:p>
          <a:p>
            <a:r>
              <a:rPr lang="en-GB" dirty="0" smtClean="0"/>
              <a:t>What is blue cheese treated with to give it its taste and texture?</a:t>
            </a:r>
          </a:p>
          <a:p>
            <a:r>
              <a:rPr lang="en-GB" dirty="0" smtClean="0"/>
              <a:t>In what ways are probiotic cultures considered to have health benefits?</a:t>
            </a:r>
          </a:p>
          <a:p>
            <a:endParaRPr lang="en-GB" dirty="0"/>
          </a:p>
        </p:txBody>
      </p:sp>
    </p:spTree>
    <p:extLst>
      <p:ext uri="{BB962C8B-B14F-4D97-AF65-F5344CB8AC3E}">
        <p14:creationId xmlns:p14="http://schemas.microsoft.com/office/powerpoint/2010/main" val="886099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Food Hygiene Homework</a:t>
            </a:r>
            <a:endParaRPr lang="en-GB" b="1" dirty="0"/>
          </a:p>
        </p:txBody>
      </p:sp>
      <p:sp>
        <p:nvSpPr>
          <p:cNvPr id="3" name="Content Placeholder 2"/>
          <p:cNvSpPr>
            <a:spLocks noGrp="1"/>
          </p:cNvSpPr>
          <p:nvPr>
            <p:ph idx="1"/>
          </p:nvPr>
        </p:nvSpPr>
        <p:spPr>
          <a:xfrm>
            <a:off x="838200" y="1311964"/>
            <a:ext cx="10515600" cy="5546035"/>
          </a:xfrm>
        </p:spPr>
        <p:txBody>
          <a:bodyPr/>
          <a:lstStyle/>
          <a:p>
            <a:r>
              <a:rPr lang="en-GB" sz="1600" dirty="0" smtClean="0"/>
              <a:t>Explain why each of the foods in the following chart is high-risk &amp; give details as to how you can prevent them from causing food poisoning when buying, storing, preparing &amp; cooking food</a:t>
            </a:r>
            <a:r>
              <a:rPr lang="en-GB" dirty="0" smtClean="0"/>
              <a:t>.</a:t>
            </a:r>
          </a:p>
          <a:p>
            <a:pPr marL="0" indent="0">
              <a:buNone/>
            </a:pPr>
            <a:endParaRPr lang="en-GB" dirty="0"/>
          </a:p>
        </p:txBody>
      </p:sp>
      <p:graphicFrame>
        <p:nvGraphicFramePr>
          <p:cNvPr id="4" name="Table 3"/>
          <p:cNvGraphicFramePr>
            <a:graphicFrameLocks noGrp="1"/>
          </p:cNvGraphicFramePr>
          <p:nvPr>
            <p:extLst/>
          </p:nvPr>
        </p:nvGraphicFramePr>
        <p:xfrm>
          <a:off x="-1" y="2007705"/>
          <a:ext cx="12192000" cy="4850293"/>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042704322"/>
                    </a:ext>
                  </a:extLst>
                </a:gridCol>
                <a:gridCol w="4064000">
                  <a:extLst>
                    <a:ext uri="{9D8B030D-6E8A-4147-A177-3AD203B41FA5}">
                      <a16:colId xmlns:a16="http://schemas.microsoft.com/office/drawing/2014/main" val="2689839463"/>
                    </a:ext>
                  </a:extLst>
                </a:gridCol>
                <a:gridCol w="4064000">
                  <a:extLst>
                    <a:ext uri="{9D8B030D-6E8A-4147-A177-3AD203B41FA5}">
                      <a16:colId xmlns:a16="http://schemas.microsoft.com/office/drawing/2014/main" val="803557945"/>
                    </a:ext>
                  </a:extLst>
                </a:gridCol>
              </a:tblGrid>
              <a:tr h="1000823">
                <a:tc>
                  <a:txBody>
                    <a:bodyPr/>
                    <a:lstStyle/>
                    <a:p>
                      <a:r>
                        <a:rPr lang="en-GB" dirty="0" smtClean="0"/>
                        <a:t>Food – why is it high-risk?</a:t>
                      </a:r>
                      <a:endParaRPr lang="en-GB" dirty="0"/>
                    </a:p>
                  </a:txBody>
                  <a:tcPr/>
                </a:tc>
                <a:tc>
                  <a:txBody>
                    <a:bodyPr/>
                    <a:lstStyle/>
                    <a:p>
                      <a:r>
                        <a:rPr lang="en-GB" dirty="0" smtClean="0"/>
                        <a:t>How would you prevent it from causing food poisoning when buying &amp; storing?</a:t>
                      </a:r>
                      <a:endParaRPr lang="en-GB" dirty="0"/>
                    </a:p>
                  </a:txBody>
                  <a:tcPr/>
                </a:tc>
                <a:tc>
                  <a:txBody>
                    <a:bodyPr/>
                    <a:lstStyle/>
                    <a:p>
                      <a:r>
                        <a:rPr lang="en-GB" dirty="0" smtClean="0"/>
                        <a:t>How would you prevent it from causing food poisoning when preparing &amp; cooking?</a:t>
                      </a:r>
                      <a:endParaRPr lang="en-GB" dirty="0"/>
                    </a:p>
                  </a:txBody>
                  <a:tcPr/>
                </a:tc>
                <a:extLst>
                  <a:ext uri="{0D108BD9-81ED-4DB2-BD59-A6C34878D82A}">
                    <a16:rowId xmlns:a16="http://schemas.microsoft.com/office/drawing/2014/main" val="3882291984"/>
                  </a:ext>
                </a:extLst>
              </a:tr>
              <a:tr h="769894">
                <a:tc>
                  <a:txBody>
                    <a:bodyPr/>
                    <a:lstStyle/>
                    <a:p>
                      <a:r>
                        <a:rPr lang="en-GB" dirty="0" smtClean="0"/>
                        <a:t>Chicken </a:t>
                      </a:r>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732640292"/>
                  </a:ext>
                </a:extLst>
              </a:tr>
              <a:tr h="769894">
                <a:tc>
                  <a:txBody>
                    <a:bodyPr/>
                    <a:lstStyle/>
                    <a:p>
                      <a:r>
                        <a:rPr lang="en-GB" dirty="0" smtClean="0"/>
                        <a:t>Fresh cream cake</a:t>
                      </a:r>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175865178"/>
                  </a:ext>
                </a:extLst>
              </a:tr>
              <a:tr h="769894">
                <a:tc>
                  <a:txBody>
                    <a:bodyPr/>
                    <a:lstStyle/>
                    <a:p>
                      <a:r>
                        <a:rPr lang="en-GB" dirty="0" smtClean="0"/>
                        <a:t>Egg</a:t>
                      </a:r>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438529977"/>
                  </a:ext>
                </a:extLst>
              </a:tr>
              <a:tr h="769894">
                <a:tc>
                  <a:txBody>
                    <a:bodyPr/>
                    <a:lstStyle/>
                    <a:p>
                      <a:r>
                        <a:rPr lang="en-GB" dirty="0" smtClean="0"/>
                        <a:t>Minced beef</a:t>
                      </a:r>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270804101"/>
                  </a:ext>
                </a:extLst>
              </a:tr>
              <a:tr h="769894">
                <a:tc>
                  <a:txBody>
                    <a:bodyPr/>
                    <a:lstStyle/>
                    <a:p>
                      <a:r>
                        <a:rPr lang="en-GB" dirty="0" smtClean="0"/>
                        <a:t>Liver pate </a:t>
                      </a:r>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723222091"/>
                  </a:ext>
                </a:extLst>
              </a:tr>
            </a:tbl>
          </a:graphicData>
        </a:graphic>
      </p:graphicFrame>
    </p:spTree>
    <p:extLst>
      <p:ext uri="{BB962C8B-B14F-4D97-AF65-F5344CB8AC3E}">
        <p14:creationId xmlns:p14="http://schemas.microsoft.com/office/powerpoint/2010/main" val="3645305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Preparing &amp; Cooking Food</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When preparing &amp; cooking food it is important to have </a:t>
            </a:r>
            <a:r>
              <a:rPr lang="en-GB" b="1" i="1" dirty="0" smtClean="0"/>
              <a:t>personal and food hygiene standards.</a:t>
            </a:r>
          </a:p>
          <a:p>
            <a:r>
              <a:rPr lang="en-GB" b="1" i="1" dirty="0" smtClean="0"/>
              <a:t>Personal Hygiene: </a:t>
            </a:r>
            <a:r>
              <a:rPr lang="en-GB" dirty="0" smtClean="0"/>
              <a:t>food handlers are a common source of pathogenic bacteria and contamination so personal hygiene must be of utmost importance: wear a clean apron, remove all jewellery, tie back hair, have short finger nails &amp; no nail varnish.</a:t>
            </a:r>
          </a:p>
          <a:p>
            <a:r>
              <a:rPr lang="en-GB" dirty="0" smtClean="0"/>
              <a:t>When should you wash your hands?</a:t>
            </a:r>
          </a:p>
          <a:p>
            <a:r>
              <a:rPr lang="en-GB" dirty="0"/>
              <a:t> </a:t>
            </a:r>
            <a:endParaRPr lang="en-GB" dirty="0" smtClean="0"/>
          </a:p>
          <a:p>
            <a:r>
              <a:rPr lang="en-GB" dirty="0"/>
              <a:t> </a:t>
            </a:r>
            <a:endParaRPr lang="en-GB" dirty="0" smtClean="0"/>
          </a:p>
          <a:p>
            <a:r>
              <a:rPr lang="en-GB" dirty="0"/>
              <a:t> </a:t>
            </a:r>
            <a:endParaRPr lang="en-GB" dirty="0" smtClean="0"/>
          </a:p>
          <a:p>
            <a:r>
              <a:rPr lang="en-GB" dirty="0"/>
              <a:t> </a:t>
            </a:r>
            <a:endParaRPr lang="en-GB" dirty="0" smtClean="0"/>
          </a:p>
          <a:p>
            <a:r>
              <a:rPr lang="en-GB" dirty="0"/>
              <a:t> </a:t>
            </a:r>
            <a:endParaRPr lang="en-GB" dirty="0" smtClean="0"/>
          </a:p>
          <a:p>
            <a:r>
              <a:rPr lang="en-GB" dirty="0"/>
              <a:t> </a:t>
            </a:r>
            <a:endParaRPr lang="en-GB" dirty="0" smtClean="0"/>
          </a:p>
          <a:p>
            <a:pPr marL="0" indent="0">
              <a:buNone/>
            </a:pPr>
            <a:endParaRPr lang="en-GB" dirty="0" smtClean="0"/>
          </a:p>
          <a:p>
            <a:endParaRPr lang="en-GB" b="1" i="1" dirty="0"/>
          </a:p>
        </p:txBody>
      </p:sp>
    </p:spTree>
    <p:extLst>
      <p:ext uri="{BB962C8B-B14F-4D97-AF65-F5344CB8AC3E}">
        <p14:creationId xmlns:p14="http://schemas.microsoft.com/office/powerpoint/2010/main" val="424345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Preparing Food</a:t>
            </a:r>
            <a:endParaRPr lang="en-GB" b="1" dirty="0"/>
          </a:p>
        </p:txBody>
      </p:sp>
      <p:sp>
        <p:nvSpPr>
          <p:cNvPr id="5" name="Content Placeholder 4"/>
          <p:cNvSpPr>
            <a:spLocks noGrp="1"/>
          </p:cNvSpPr>
          <p:nvPr>
            <p:ph idx="1"/>
          </p:nvPr>
        </p:nvSpPr>
        <p:spPr/>
        <p:txBody>
          <a:bodyPr/>
          <a:lstStyle/>
          <a:p>
            <a:r>
              <a:rPr lang="en-GB" dirty="0" smtClean="0"/>
              <a:t>Food should be handled as little as possible</a:t>
            </a:r>
          </a:p>
          <a:p>
            <a:r>
              <a:rPr lang="en-GB" dirty="0" smtClean="0"/>
              <a:t>Food must be kept out of the </a:t>
            </a:r>
            <a:r>
              <a:rPr lang="en-GB" b="1" dirty="0" smtClean="0"/>
              <a:t>DANGER ZONE </a:t>
            </a:r>
            <a:r>
              <a:rPr lang="en-GB" dirty="0" smtClean="0"/>
              <a:t>(5C – 63C) as bacteria will multiply</a:t>
            </a:r>
          </a:p>
          <a:p>
            <a:r>
              <a:rPr lang="en-GB" dirty="0" smtClean="0"/>
              <a:t>Prevent cross-contamination by keeping raw &amp; cooked foods separate, using different equipment such as </a:t>
            </a:r>
            <a:r>
              <a:rPr lang="en-GB" dirty="0" smtClean="0">
                <a:solidFill>
                  <a:srgbClr val="FF0000"/>
                </a:solidFill>
              </a:rPr>
              <a:t>red </a:t>
            </a:r>
            <a:r>
              <a:rPr lang="en-GB" dirty="0" smtClean="0"/>
              <a:t>chopping boards for raw meat.</a:t>
            </a:r>
          </a:p>
          <a:p>
            <a:r>
              <a:rPr lang="en-GB" b="1" dirty="0" smtClean="0"/>
              <a:t>High-Risk Foods: </a:t>
            </a:r>
            <a:r>
              <a:rPr lang="en-GB" dirty="0" smtClean="0"/>
              <a:t>protein based foods, moist foods &amp; ready to eat foods are all at a higher risk of food poisoning bacteria contamination.</a:t>
            </a:r>
          </a:p>
          <a:p>
            <a:r>
              <a:rPr lang="en-GB" dirty="0" smtClean="0"/>
              <a:t>They require strict time &amp; temperature controls. </a:t>
            </a:r>
            <a:endParaRPr lang="en-GB" b="1" dirty="0"/>
          </a:p>
        </p:txBody>
      </p:sp>
      <p:pic>
        <p:nvPicPr>
          <p:cNvPr id="6" name="Picture 5"/>
          <p:cNvPicPr>
            <a:picLocks noChangeAspect="1"/>
          </p:cNvPicPr>
          <p:nvPr/>
        </p:nvPicPr>
        <p:blipFill>
          <a:blip r:embed="rId2"/>
          <a:stretch>
            <a:fillRect/>
          </a:stretch>
        </p:blipFill>
        <p:spPr>
          <a:xfrm>
            <a:off x="8488017" y="0"/>
            <a:ext cx="3506405" cy="2347086"/>
          </a:xfrm>
          <a:prstGeom prst="rect">
            <a:avLst/>
          </a:prstGeom>
        </p:spPr>
      </p:pic>
    </p:spTree>
    <p:extLst>
      <p:ext uri="{BB962C8B-B14F-4D97-AF65-F5344CB8AC3E}">
        <p14:creationId xmlns:p14="http://schemas.microsoft.com/office/powerpoint/2010/main" val="1785343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15748" y="283421"/>
            <a:ext cx="6099747"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smtClean="0">
                <a:ln>
                  <a:noFill/>
                </a:ln>
                <a:solidFill>
                  <a:schemeClr val="tx1"/>
                </a:solidFill>
                <a:effectLst/>
                <a:latin typeface="Arial" panose="020B0604020202020204" pitchFamily="34" charset="0"/>
              </a:rPr>
              <a:t>Food Hygiene </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 </a:t>
            </a:r>
            <a:r>
              <a:rPr kumimoji="0" lang="en-GB"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Which of the following are most at risk of food poisoning?</a:t>
            </a:r>
            <a:endParaRPr kumimoji="0" lang="en-GB"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 Children and babies</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b) Elderly people</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 People who are ill</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 All of the above</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 </a:t>
            </a:r>
            <a:r>
              <a:rPr kumimoji="0" lang="en-GB"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Which of the following are bacteria?</a:t>
            </a:r>
            <a:endParaRPr kumimoji="0" lang="en-GB"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 Salmonella</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b) E-Coli</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 Bacillus Cereus</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 All of the above</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3. </a:t>
            </a:r>
            <a:r>
              <a:rPr kumimoji="0" lang="en-GB"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What do bacteria need to grow?</a:t>
            </a:r>
            <a:endParaRPr kumimoji="0" lang="en-GB"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 Warmth</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b) Time</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 Moisture</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 All of the above</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a:t>
            </a:r>
            <a:r>
              <a:rPr kumimoji="0" lang="en-GB"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Which of the following are methods of killing bacteria?</a:t>
            </a:r>
            <a:endParaRPr kumimoji="0" lang="en-GB"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 Boiling</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b) Sterilisation</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 Drying</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 Freezing</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5. </a:t>
            </a:r>
            <a:r>
              <a:rPr kumimoji="0" lang="en-GB"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Match the temperatures to the places:</a:t>
            </a:r>
            <a:endParaRPr kumimoji="0" lang="en-GB" altLang="en-US" sz="1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 Fridge		      -18°C</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b) Freezer		      45°C</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 Cooked food	       3°C</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 Within the danger zone</a:t>
            </a:r>
            <a:r>
              <a:rPr lang="en-GB" altLang="en-US" sz="1600" dirty="0">
                <a:latin typeface="Arial" panose="020B0604020202020204" pitchFamily="34" charset="0"/>
                <a:ea typeface="Calibri" panose="020F0502020204030204" pitchFamily="34" charset="0"/>
                <a:cs typeface="Times New Roman" panose="02020603050405020304" pitchFamily="18" charset="0"/>
              </a:rPr>
              <a:t>   </a:t>
            </a: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75°C</a:t>
            </a:r>
            <a:endParaRPr kumimoji="0" lang="en-GB"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11"/>
          <p:cNvSpPr/>
          <p:nvPr/>
        </p:nvSpPr>
        <p:spPr>
          <a:xfrm>
            <a:off x="6096000" y="430891"/>
            <a:ext cx="6096000" cy="5509200"/>
          </a:xfrm>
          <a:prstGeom prst="rect">
            <a:avLst/>
          </a:prstGeom>
        </p:spPr>
        <p:txBody>
          <a:bodyPr>
            <a:spAutoFit/>
          </a:bodyPr>
          <a:lstStyle/>
          <a:p>
            <a:pPr lvl="0" eaLnBrk="0" fontAlgn="base" hangingPunct="0">
              <a:spcBef>
                <a:spcPct val="0"/>
              </a:spcBef>
              <a:spcAft>
                <a:spcPct val="0"/>
              </a:spcAft>
            </a:pPr>
            <a:r>
              <a:rPr lang="en-GB" altLang="en-US" dirty="0" smtClean="0">
                <a:latin typeface="Arial" panose="020B0604020202020204" pitchFamily="34" charset="0"/>
                <a:ea typeface="Calibri" panose="020F0502020204030204" pitchFamily="34" charset="0"/>
                <a:cs typeface="Times New Roman" panose="02020603050405020304" pitchFamily="18" charset="0"/>
              </a:rPr>
              <a:t>6. Which of the following is most likely to cause cross-contamination?</a:t>
            </a:r>
          </a:p>
          <a:p>
            <a:pPr marL="342900" lvl="0" indent="-342900" eaLnBrk="0" fontAlgn="base" hangingPunct="0">
              <a:spcBef>
                <a:spcPct val="0"/>
              </a:spcBef>
              <a:spcAft>
                <a:spcPct val="0"/>
              </a:spcAft>
              <a:buAutoNum type="alphaLcParenR"/>
            </a:pPr>
            <a:r>
              <a:rPr lang="en-GB" altLang="en-US" dirty="0" smtClean="0">
                <a:latin typeface="Arial" panose="020B0604020202020204" pitchFamily="34" charset="0"/>
                <a:ea typeface="Calibri" panose="020F0502020204030204" pitchFamily="34" charset="0"/>
                <a:cs typeface="Times New Roman" panose="02020603050405020304" pitchFamily="18" charset="0"/>
              </a:rPr>
              <a:t>using ready to eat foods within their use-by date</a:t>
            </a:r>
            <a:r>
              <a:rPr lang="en-GB" altLang="en-US" dirty="0">
                <a:latin typeface="Arial" panose="020B0604020202020204" pitchFamily="34" charset="0"/>
                <a:ea typeface="Calibri" panose="020F0502020204030204" pitchFamily="34" charset="0"/>
                <a:cs typeface="Times New Roman" panose="02020603050405020304" pitchFamily="18" charset="0"/>
              </a:rPr>
              <a:t> </a:t>
            </a:r>
            <a:endParaRPr lang="en-GB" altLang="en-US"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eaLnBrk="0" fontAlgn="base" hangingPunct="0">
              <a:spcBef>
                <a:spcPct val="0"/>
              </a:spcBef>
              <a:spcAft>
                <a:spcPct val="0"/>
              </a:spcAft>
              <a:buAutoNum type="alphaLcParenR"/>
            </a:pPr>
            <a:r>
              <a:rPr lang="en-GB" altLang="en-US" sz="1600" dirty="0" smtClean="0">
                <a:latin typeface="Arial" panose="020B0604020202020204" pitchFamily="34" charset="0"/>
                <a:cs typeface="Times New Roman" panose="02020603050405020304" pitchFamily="18" charset="0"/>
              </a:rPr>
              <a:t>Placing ready-to-eat foods above raw foods in the fridge</a:t>
            </a:r>
          </a:p>
          <a:p>
            <a:pPr marL="342900" lvl="0" indent="-342900" eaLnBrk="0" fontAlgn="base" hangingPunct="0">
              <a:spcBef>
                <a:spcPct val="0"/>
              </a:spcBef>
              <a:spcAft>
                <a:spcPct val="0"/>
              </a:spcAft>
              <a:buAutoNum type="alphaLcParenR"/>
            </a:pPr>
            <a:r>
              <a:rPr lang="en-GB" altLang="en-US" sz="1600" dirty="0" smtClean="0">
                <a:latin typeface="Arial" panose="020B0604020202020204" pitchFamily="34" charset="0"/>
                <a:cs typeface="Times New Roman" panose="02020603050405020304" pitchFamily="18" charset="0"/>
              </a:rPr>
              <a:t>Using the same knife to cut raw chicken &amp; cooked ham</a:t>
            </a:r>
          </a:p>
          <a:p>
            <a:pPr marL="342900" lvl="0" indent="-342900" eaLnBrk="0" fontAlgn="base" hangingPunct="0">
              <a:spcBef>
                <a:spcPct val="0"/>
              </a:spcBef>
              <a:spcAft>
                <a:spcPct val="0"/>
              </a:spcAft>
              <a:buAutoNum type="alphaLcParenR"/>
            </a:pPr>
            <a:r>
              <a:rPr lang="en-GB" altLang="en-US" sz="1600" dirty="0" smtClean="0">
                <a:latin typeface="Arial" panose="020B0604020202020204" pitchFamily="34" charset="0"/>
              </a:rPr>
              <a:t>Storing raw chicken in a covered container at the bottom of the fridge</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7. Which of the following are high risk foods?</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a) Poultry and meat</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b) Eggs</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c) Gravy</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d) Cooked rice</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e) All of the above</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8. Which of the following are examples of preservation?</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t>	</a:t>
            </a:r>
            <a:r>
              <a:rPr lang="en-GB" altLang="en-US" dirty="0">
                <a:latin typeface="Arial" panose="020B0604020202020204" pitchFamily="34" charset="0"/>
              </a:rPr>
              <a:t>a) Drying</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b) Pickling</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c) Freezing</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d) Irradiation</a:t>
            </a:r>
            <a:endParaRPr lang="en-GB" altLang="en-US" sz="1600" dirty="0">
              <a:latin typeface="Arial" panose="020B0604020202020204" pitchFamily="34" charset="0"/>
            </a:endParaRPr>
          </a:p>
          <a:p>
            <a:pPr lvl="0" eaLnBrk="0" fontAlgn="base" hangingPunct="0">
              <a:spcBef>
                <a:spcPct val="0"/>
              </a:spcBef>
              <a:spcAft>
                <a:spcPct val="0"/>
              </a:spcAft>
            </a:pPr>
            <a:r>
              <a:rPr lang="en-GB" altLang="en-US" dirty="0">
                <a:latin typeface="Arial" panose="020B0604020202020204" pitchFamily="34" charset="0"/>
                <a:ea typeface="Calibri" panose="020F0502020204030204" pitchFamily="34" charset="0"/>
                <a:cs typeface="Times New Roman" panose="02020603050405020304" pitchFamily="18" charset="0"/>
              </a:rPr>
              <a:t>	e) All of the </a:t>
            </a:r>
            <a:r>
              <a:rPr lang="en-GB" altLang="en-US" dirty="0" smtClean="0">
                <a:latin typeface="Arial" panose="020B0604020202020204" pitchFamily="34" charset="0"/>
                <a:ea typeface="Calibri" panose="020F0502020204030204" pitchFamily="34" charset="0"/>
                <a:cs typeface="Times New Roman" panose="02020603050405020304" pitchFamily="18" charset="0"/>
              </a:rPr>
              <a:t>above</a:t>
            </a:r>
            <a:endParaRPr lang="en-GB" altLang="en-US" sz="1600" dirty="0">
              <a:latin typeface="Arial" panose="020B0604020202020204" pitchFamily="34" charset="0"/>
            </a:endParaRPr>
          </a:p>
        </p:txBody>
      </p:sp>
    </p:spTree>
    <p:extLst>
      <p:ext uri="{BB962C8B-B14F-4D97-AF65-F5344CB8AC3E}">
        <p14:creationId xmlns:p14="http://schemas.microsoft.com/office/powerpoint/2010/main" val="3183382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0"/>
          <p:cNvSpPr txBox="1">
            <a:spLocks noChangeArrowheads="1"/>
          </p:cNvSpPr>
          <p:nvPr/>
        </p:nvSpPr>
        <p:spPr bwMode="auto">
          <a:xfrm>
            <a:off x="6608470" y="6100640"/>
            <a:ext cx="5444382" cy="757360"/>
          </a:xfrm>
          <a:prstGeom prst="rect">
            <a:avLst/>
          </a:prstGeom>
          <a:solidFill>
            <a:srgbClr val="FFFF00"/>
          </a:solidFill>
          <a:ln w="9525">
            <a:noFill/>
            <a:miter lim="800000"/>
            <a:headEnd/>
            <a:tailEnd/>
          </a:ln>
        </p:spPr>
        <p:txBody>
          <a:bodyPr rot="0" vert="horz" wrap="square" lIns="91440" tIns="45720" rIns="91440" bIns="45720" anchor="t" anchorCtr="0" upright="1">
            <a:noAutofit/>
          </a:bodyPr>
          <a:lstStyle/>
          <a:p>
            <a:pPr>
              <a:spcAft>
                <a:spcPts val="300"/>
              </a:spcAft>
            </a:pPr>
            <a:endParaRPr lang="en-GB"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itle 6"/>
          <p:cNvSpPr>
            <a:spLocks noGrp="1"/>
          </p:cNvSpPr>
          <p:nvPr>
            <p:ph type="title"/>
          </p:nvPr>
        </p:nvSpPr>
        <p:spPr/>
        <p:txBody>
          <a:bodyPr/>
          <a:lstStyle/>
          <a:p>
            <a:r>
              <a:rPr lang="en-GB" b="1" dirty="0" smtClean="0"/>
              <a:t>Bacterial Contamination</a:t>
            </a:r>
            <a:endParaRPr lang="en-GB" b="1" dirty="0"/>
          </a:p>
        </p:txBody>
      </p:sp>
      <p:sp>
        <p:nvSpPr>
          <p:cNvPr id="8" name="Content Placeholder 7"/>
          <p:cNvSpPr>
            <a:spLocks noGrp="1"/>
          </p:cNvSpPr>
          <p:nvPr>
            <p:ph idx="1"/>
          </p:nvPr>
        </p:nvSpPr>
        <p:spPr/>
        <p:txBody>
          <a:bodyPr/>
          <a:lstStyle/>
          <a:p>
            <a:r>
              <a:rPr lang="en-GB" dirty="0" smtClean="0"/>
              <a:t>Bacteria are everywhere: on people, in the air we breath, on our food, equipment, soil, pets, pests &amp; water.</a:t>
            </a:r>
          </a:p>
          <a:p>
            <a:r>
              <a:rPr lang="en-GB" dirty="0" smtClean="0"/>
              <a:t>You can become ill if you eat food that is contaminated by </a:t>
            </a:r>
            <a:r>
              <a:rPr lang="en-GB" b="1" dirty="0" smtClean="0"/>
              <a:t>FOOD POISONING BACTERIA</a:t>
            </a:r>
          </a:p>
          <a:p>
            <a:r>
              <a:rPr lang="en-GB" dirty="0" smtClean="0"/>
              <a:t>Bacteria are microscopic. You cannot tell if a food is contaminated just by looking at it.</a:t>
            </a:r>
          </a:p>
          <a:p>
            <a:r>
              <a:rPr lang="en-GB" dirty="0" smtClean="0"/>
              <a:t>We must control the conditions that allow bacteria to multiply &amp; cause illness by using strict time &amp; temperature controls</a:t>
            </a:r>
            <a:endParaRPr lang="en-GB" dirty="0"/>
          </a:p>
        </p:txBody>
      </p:sp>
      <p:pic>
        <p:nvPicPr>
          <p:cNvPr id="9" name="Picture 8"/>
          <p:cNvPicPr>
            <a:picLocks noChangeAspect="1"/>
          </p:cNvPicPr>
          <p:nvPr/>
        </p:nvPicPr>
        <p:blipFill>
          <a:blip r:embed="rId2"/>
          <a:stretch>
            <a:fillRect/>
          </a:stretch>
        </p:blipFill>
        <p:spPr>
          <a:xfrm>
            <a:off x="10088217" y="4990977"/>
            <a:ext cx="2057400" cy="2219325"/>
          </a:xfrm>
          <a:prstGeom prst="rect">
            <a:avLst/>
          </a:prstGeom>
        </p:spPr>
      </p:pic>
    </p:spTree>
    <p:extLst>
      <p:ext uri="{BB962C8B-B14F-4D97-AF65-F5344CB8AC3E}">
        <p14:creationId xmlns:p14="http://schemas.microsoft.com/office/powerpoint/2010/main" val="1897553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Food Poisoning Bacteria: complete the table </a:t>
            </a:r>
            <a:endParaRPr lang="en-GB" b="1" dirty="0"/>
          </a:p>
        </p:txBody>
      </p:sp>
      <p:graphicFrame>
        <p:nvGraphicFramePr>
          <p:cNvPr id="4" name="Content Placeholder 3"/>
          <p:cNvGraphicFramePr>
            <a:graphicFrameLocks noGrp="1"/>
          </p:cNvGraphicFramePr>
          <p:nvPr>
            <p:ph idx="1"/>
            <p:extLst/>
          </p:nvPr>
        </p:nvGraphicFramePr>
        <p:xfrm>
          <a:off x="838200" y="1825625"/>
          <a:ext cx="10515600" cy="5214581"/>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915498992"/>
                    </a:ext>
                  </a:extLst>
                </a:gridCol>
                <a:gridCol w="2103120">
                  <a:extLst>
                    <a:ext uri="{9D8B030D-6E8A-4147-A177-3AD203B41FA5}">
                      <a16:colId xmlns:a16="http://schemas.microsoft.com/office/drawing/2014/main" val="3522151914"/>
                    </a:ext>
                  </a:extLst>
                </a:gridCol>
                <a:gridCol w="2103120">
                  <a:extLst>
                    <a:ext uri="{9D8B030D-6E8A-4147-A177-3AD203B41FA5}">
                      <a16:colId xmlns:a16="http://schemas.microsoft.com/office/drawing/2014/main" val="522567478"/>
                    </a:ext>
                  </a:extLst>
                </a:gridCol>
                <a:gridCol w="2103120">
                  <a:extLst>
                    <a:ext uri="{9D8B030D-6E8A-4147-A177-3AD203B41FA5}">
                      <a16:colId xmlns:a16="http://schemas.microsoft.com/office/drawing/2014/main" val="1534275678"/>
                    </a:ext>
                  </a:extLst>
                </a:gridCol>
                <a:gridCol w="2103120">
                  <a:extLst>
                    <a:ext uri="{9D8B030D-6E8A-4147-A177-3AD203B41FA5}">
                      <a16:colId xmlns:a16="http://schemas.microsoft.com/office/drawing/2014/main" val="4282726439"/>
                    </a:ext>
                  </a:extLst>
                </a:gridCol>
              </a:tblGrid>
              <a:tr h="424207">
                <a:tc>
                  <a:txBody>
                    <a:bodyPr/>
                    <a:lstStyle/>
                    <a:p>
                      <a:r>
                        <a:rPr lang="en-GB" dirty="0" smtClean="0"/>
                        <a:t>Pathogenic Bacteria</a:t>
                      </a:r>
                      <a:endParaRPr lang="en-GB" dirty="0"/>
                    </a:p>
                  </a:txBody>
                  <a:tcPr/>
                </a:tc>
                <a:tc>
                  <a:txBody>
                    <a:bodyPr/>
                    <a:lstStyle/>
                    <a:p>
                      <a:r>
                        <a:rPr lang="en-GB" dirty="0" smtClean="0"/>
                        <a:t>Foods Affected </a:t>
                      </a:r>
                      <a:endParaRPr lang="en-GB" dirty="0"/>
                    </a:p>
                  </a:txBody>
                  <a:tcPr/>
                </a:tc>
                <a:tc>
                  <a:txBody>
                    <a:bodyPr/>
                    <a:lstStyle/>
                    <a:p>
                      <a:r>
                        <a:rPr lang="en-GB" dirty="0" smtClean="0"/>
                        <a:t>Symptoms </a:t>
                      </a:r>
                      <a:endParaRPr lang="en-GB" dirty="0"/>
                    </a:p>
                  </a:txBody>
                  <a:tcPr/>
                </a:tc>
                <a:tc>
                  <a:txBody>
                    <a:bodyPr/>
                    <a:lstStyle/>
                    <a:p>
                      <a:r>
                        <a:rPr lang="en-GB" dirty="0" smtClean="0"/>
                        <a:t>Onset</a:t>
                      </a:r>
                      <a:endParaRPr lang="en-GB" dirty="0"/>
                    </a:p>
                  </a:txBody>
                  <a:tcPr/>
                </a:tc>
                <a:tc>
                  <a:txBody>
                    <a:bodyPr/>
                    <a:lstStyle/>
                    <a:p>
                      <a:r>
                        <a:rPr lang="en-GB" dirty="0" smtClean="0"/>
                        <a:t>Special Note </a:t>
                      </a:r>
                      <a:endParaRPr lang="en-GB" dirty="0"/>
                    </a:p>
                  </a:txBody>
                  <a:tcPr/>
                </a:tc>
                <a:extLst>
                  <a:ext uri="{0D108BD9-81ED-4DB2-BD59-A6C34878D82A}">
                    <a16:rowId xmlns:a16="http://schemas.microsoft.com/office/drawing/2014/main" val="1332752511"/>
                  </a:ext>
                </a:extLst>
              </a:tr>
              <a:tr h="1359787">
                <a:tc>
                  <a:txBody>
                    <a:bodyPr/>
                    <a:lstStyle/>
                    <a:p>
                      <a:endParaRPr lang="en-GB" dirty="0"/>
                    </a:p>
                  </a:txBody>
                  <a:tcPr/>
                </a:tc>
                <a:tc>
                  <a:txBody>
                    <a:bodyPr/>
                    <a:lstStyle/>
                    <a:p>
                      <a:endParaRPr lang="en-GB" dirty="0"/>
                    </a:p>
                  </a:txBody>
                  <a:tcPr/>
                </a:tc>
                <a:tc>
                  <a:txBody>
                    <a:bodyPr/>
                    <a:lstStyle/>
                    <a:p>
                      <a:r>
                        <a:rPr lang="en-GB" dirty="0" smtClean="0"/>
                        <a:t>Diarrhoea, vomiting,</a:t>
                      </a:r>
                      <a:r>
                        <a:rPr lang="en-GB" baseline="0" dirty="0" smtClean="0"/>
                        <a:t> fever </a:t>
                      </a:r>
                      <a:endParaRPr lang="en-GB" dirty="0"/>
                    </a:p>
                  </a:txBody>
                  <a:tcPr/>
                </a:tc>
                <a:tc>
                  <a:txBody>
                    <a:bodyPr/>
                    <a:lstStyle/>
                    <a:p>
                      <a:r>
                        <a:rPr lang="en-GB" dirty="0" smtClean="0"/>
                        <a:t>12-36 hours</a:t>
                      </a:r>
                      <a:endParaRPr lang="en-GB" dirty="0"/>
                    </a:p>
                  </a:txBody>
                  <a:tcPr/>
                </a:tc>
                <a:tc>
                  <a:txBody>
                    <a:bodyPr/>
                    <a:lstStyle/>
                    <a:p>
                      <a:r>
                        <a:rPr lang="en-GB" dirty="0" smtClean="0"/>
                        <a:t>May be fatal to the elderly</a:t>
                      </a:r>
                      <a:r>
                        <a:rPr lang="en-GB" baseline="0" dirty="0" smtClean="0"/>
                        <a:t> &amp; babies</a:t>
                      </a:r>
                    </a:p>
                    <a:p>
                      <a:r>
                        <a:rPr lang="en-GB" baseline="0" dirty="0" smtClean="0"/>
                        <a:t>Found in human &amp; animal excreta</a:t>
                      </a:r>
                      <a:endParaRPr lang="en-GB" dirty="0"/>
                    </a:p>
                  </a:txBody>
                  <a:tcPr/>
                </a:tc>
                <a:extLst>
                  <a:ext uri="{0D108BD9-81ED-4DB2-BD59-A6C34878D82A}">
                    <a16:rowId xmlns:a16="http://schemas.microsoft.com/office/drawing/2014/main" val="2735482021"/>
                  </a:ext>
                </a:extLst>
              </a:tr>
              <a:tr h="1359787">
                <a:tc>
                  <a:txBody>
                    <a:bodyPr/>
                    <a:lstStyle/>
                    <a:p>
                      <a:r>
                        <a:rPr lang="en-GB" dirty="0" smtClean="0"/>
                        <a:t>Staphylococcus</a:t>
                      </a:r>
                    </a:p>
                    <a:p>
                      <a:r>
                        <a:rPr lang="en-GB" dirty="0" smtClean="0"/>
                        <a:t>Aureus</a:t>
                      </a:r>
                      <a:endParaRPr lang="en-GB" dirty="0"/>
                    </a:p>
                  </a:txBody>
                  <a:tcPr/>
                </a:tc>
                <a:tc>
                  <a:txBody>
                    <a:bodyPr/>
                    <a:lstStyle/>
                    <a:p>
                      <a:r>
                        <a:rPr lang="en-GB" dirty="0" smtClean="0"/>
                        <a:t>Cooked sliced meat,</a:t>
                      </a:r>
                    </a:p>
                    <a:p>
                      <a:r>
                        <a:rPr lang="en-GB" dirty="0" smtClean="0"/>
                        <a:t>Dairy products,</a:t>
                      </a:r>
                    </a:p>
                    <a:p>
                      <a:r>
                        <a:rPr lang="en-GB" dirty="0" smtClean="0"/>
                        <a:t>Anything touched by hand</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67771380"/>
                  </a:ext>
                </a:extLst>
              </a:tr>
              <a:tr h="732193">
                <a:tc>
                  <a:txBody>
                    <a:bodyPr/>
                    <a:lstStyle/>
                    <a:p>
                      <a:r>
                        <a:rPr lang="en-GB" dirty="0" smtClean="0"/>
                        <a:t>Clostridium </a:t>
                      </a:r>
                    </a:p>
                    <a:p>
                      <a:r>
                        <a:rPr lang="en-GB" dirty="0" err="1" smtClean="0"/>
                        <a:t>Perfringens</a:t>
                      </a:r>
                      <a:r>
                        <a:rPr lang="en-GB" dirty="0" smtClean="0"/>
                        <a:t> </a:t>
                      </a:r>
                      <a:endParaRPr lang="en-GB" dirty="0"/>
                    </a:p>
                  </a:txBody>
                  <a:tcPr/>
                </a:tc>
                <a:tc>
                  <a:txBody>
                    <a:bodyPr/>
                    <a:lstStyle/>
                    <a:p>
                      <a:endParaRPr lang="en-GB" dirty="0"/>
                    </a:p>
                  </a:txBody>
                  <a:tcPr/>
                </a:tc>
                <a:tc>
                  <a:txBody>
                    <a:bodyPr/>
                    <a:lstStyle/>
                    <a:p>
                      <a:r>
                        <a:rPr lang="en-GB" dirty="0" smtClean="0"/>
                        <a:t>Nausea, Diarrhoea, abdominal pain</a:t>
                      </a:r>
                      <a:endParaRPr lang="en-GB" dirty="0"/>
                    </a:p>
                  </a:txBody>
                  <a:tcPr/>
                </a:tc>
                <a:tc>
                  <a:txBody>
                    <a:bodyPr/>
                    <a:lstStyle/>
                    <a:p>
                      <a:r>
                        <a:rPr lang="en-GB" dirty="0" smtClean="0"/>
                        <a:t>8-22 hours</a:t>
                      </a:r>
                      <a:endParaRPr lang="en-GB" dirty="0"/>
                    </a:p>
                  </a:txBody>
                  <a:tcPr/>
                </a:tc>
                <a:tc>
                  <a:txBody>
                    <a:bodyPr/>
                    <a:lstStyle/>
                    <a:p>
                      <a:endParaRPr lang="en-GB"/>
                    </a:p>
                  </a:txBody>
                  <a:tcPr/>
                </a:tc>
                <a:extLst>
                  <a:ext uri="{0D108BD9-81ED-4DB2-BD59-A6C34878D82A}">
                    <a16:rowId xmlns:a16="http://schemas.microsoft.com/office/drawing/2014/main" val="277764154"/>
                  </a:ext>
                </a:extLst>
              </a:tr>
              <a:tr h="732193">
                <a:tc>
                  <a:txBody>
                    <a:bodyPr/>
                    <a:lstStyle/>
                    <a:p>
                      <a:r>
                        <a:rPr lang="en-GB" dirty="0" smtClean="0"/>
                        <a:t>Clostridium</a:t>
                      </a:r>
                    </a:p>
                    <a:p>
                      <a:r>
                        <a:rPr lang="en-GB" dirty="0" smtClean="0"/>
                        <a:t>Botulinum</a:t>
                      </a:r>
                      <a:endParaRPr lang="en-GB" dirty="0"/>
                    </a:p>
                  </a:txBody>
                  <a:tcPr/>
                </a:tc>
                <a:tc>
                  <a:txBody>
                    <a:bodyPr/>
                    <a:lstStyle/>
                    <a:p>
                      <a:r>
                        <a:rPr lang="en-GB" dirty="0" smtClean="0"/>
                        <a:t>Incorrectly canned meat, fish or vegetables</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54155712"/>
                  </a:ext>
                </a:extLst>
              </a:tr>
              <a:tr h="424207">
                <a:tc>
                  <a:txBody>
                    <a:bodyPr/>
                    <a:lstStyle/>
                    <a:p>
                      <a:endParaRPr lang="en-GB" dirty="0"/>
                    </a:p>
                  </a:txBody>
                  <a:tcPr/>
                </a:tc>
                <a:tc>
                  <a:txBody>
                    <a:bodyPr/>
                    <a:lstStyle/>
                    <a:p>
                      <a:endParaRPr lang="en-GB"/>
                    </a:p>
                  </a:txBody>
                  <a:tcPr/>
                </a:tc>
                <a:tc>
                  <a:txBody>
                    <a:bodyPr/>
                    <a:lstStyle/>
                    <a:p>
                      <a:endParaRPr lang="en-GB"/>
                    </a:p>
                  </a:txBody>
                  <a:tcPr/>
                </a:tc>
                <a:tc>
                  <a:txBody>
                    <a:bodyPr/>
                    <a:lstStyle/>
                    <a:p>
                      <a:r>
                        <a:rPr lang="en-GB" dirty="0" smtClean="0"/>
                        <a:t>1-6 hours</a:t>
                      </a:r>
                      <a:endParaRPr lang="en-GB" dirty="0"/>
                    </a:p>
                  </a:txBody>
                  <a:tcPr/>
                </a:tc>
                <a:tc>
                  <a:txBody>
                    <a:bodyPr/>
                    <a:lstStyle/>
                    <a:p>
                      <a:endParaRPr lang="en-GB" dirty="0"/>
                    </a:p>
                  </a:txBody>
                  <a:tcPr/>
                </a:tc>
                <a:extLst>
                  <a:ext uri="{0D108BD9-81ED-4DB2-BD59-A6C34878D82A}">
                    <a16:rowId xmlns:a16="http://schemas.microsoft.com/office/drawing/2014/main" val="1235949270"/>
                  </a:ext>
                </a:extLst>
              </a:tr>
            </a:tbl>
          </a:graphicData>
        </a:graphic>
      </p:graphicFrame>
    </p:spTree>
    <p:extLst>
      <p:ext uri="{BB962C8B-B14F-4D97-AF65-F5344CB8AC3E}">
        <p14:creationId xmlns:p14="http://schemas.microsoft.com/office/powerpoint/2010/main" val="4109290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points </a:t>
            </a:r>
            <a:endParaRPr lang="en-GB" b="1" dirty="0"/>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GB" b="1" i="1" dirty="0" smtClean="0"/>
              <a:t>‘Bacterial contamination is the presence of harmful bacteria in our food, </a:t>
            </a:r>
            <a:r>
              <a:rPr lang="en-GB" b="1" i="1" dirty="0"/>
              <a:t>w</a:t>
            </a:r>
            <a:r>
              <a:rPr lang="en-GB" b="1" i="1" dirty="0" smtClean="0"/>
              <a:t>hich can lead to food poisoning illness. As a food handler, you must do everything possible to prevent contamination.’</a:t>
            </a:r>
          </a:p>
          <a:p>
            <a:r>
              <a:rPr lang="en-GB" b="1" i="1" dirty="0" smtClean="0"/>
              <a:t>Key Words: Pathogens, food poisoning, contamination</a:t>
            </a:r>
          </a:p>
          <a:p>
            <a:r>
              <a:rPr lang="en-GB" dirty="0" smtClean="0"/>
              <a:t>Preventing Contamination: Preventing contamination is the key to food safety.  Write down how we can prevent contamination:</a:t>
            </a:r>
          </a:p>
          <a:p>
            <a:r>
              <a:rPr lang="en-GB" dirty="0"/>
              <a:t> </a:t>
            </a:r>
            <a:endParaRPr lang="en-GB" dirty="0" smtClean="0"/>
          </a:p>
          <a:p>
            <a:r>
              <a:rPr lang="en-GB" dirty="0"/>
              <a:t> </a:t>
            </a:r>
            <a:endParaRPr lang="en-GB" dirty="0" smtClean="0"/>
          </a:p>
          <a:p>
            <a:r>
              <a:rPr lang="en-GB" dirty="0"/>
              <a:t> </a:t>
            </a:r>
            <a:endParaRPr lang="en-GB" dirty="0" smtClean="0"/>
          </a:p>
          <a:p>
            <a:r>
              <a:rPr lang="en-GB" dirty="0"/>
              <a:t> </a:t>
            </a:r>
            <a:endParaRPr lang="en-GB" dirty="0" smtClean="0"/>
          </a:p>
          <a:p>
            <a:r>
              <a:rPr lang="en-GB"/>
              <a:t> </a:t>
            </a:r>
            <a:endParaRPr lang="en-GB" dirty="0"/>
          </a:p>
        </p:txBody>
      </p:sp>
    </p:spTree>
    <p:extLst>
      <p:ext uri="{BB962C8B-B14F-4D97-AF65-F5344CB8AC3E}">
        <p14:creationId xmlns:p14="http://schemas.microsoft.com/office/powerpoint/2010/main" val="816904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Quick Quiz</a:t>
            </a:r>
            <a:endParaRPr lang="en-GB" b="1" dirty="0"/>
          </a:p>
        </p:txBody>
      </p:sp>
      <p:sp>
        <p:nvSpPr>
          <p:cNvPr id="3" name="Content Placeholder 2"/>
          <p:cNvSpPr>
            <a:spLocks noGrp="1"/>
          </p:cNvSpPr>
          <p:nvPr>
            <p:ph idx="1"/>
          </p:nvPr>
        </p:nvSpPr>
        <p:spPr/>
        <p:txBody>
          <a:bodyPr/>
          <a:lstStyle/>
          <a:p>
            <a:r>
              <a:rPr lang="en-GB" dirty="0" smtClean="0"/>
              <a:t>What are the main symptoms of food poisoning?</a:t>
            </a:r>
          </a:p>
          <a:p>
            <a:endParaRPr lang="en-GB" dirty="0"/>
          </a:p>
          <a:p>
            <a:r>
              <a:rPr lang="en-GB" dirty="0" smtClean="0"/>
              <a:t>Name 3 bacteria responsible for food poisoning</a:t>
            </a:r>
          </a:p>
          <a:p>
            <a:endParaRPr lang="en-GB" dirty="0"/>
          </a:p>
          <a:p>
            <a:r>
              <a:rPr lang="en-GB" dirty="0" smtClean="0"/>
              <a:t>What are the typical sources of food poisoning?</a:t>
            </a:r>
          </a:p>
          <a:p>
            <a:endParaRPr lang="en-GB" dirty="0"/>
          </a:p>
          <a:p>
            <a:r>
              <a:rPr lang="en-GB" dirty="0" smtClean="0"/>
              <a:t>Which groups of people are most at risk of food poisoning?</a:t>
            </a:r>
            <a:endParaRPr lang="en-GB" dirty="0"/>
          </a:p>
        </p:txBody>
      </p:sp>
    </p:spTree>
    <p:extLst>
      <p:ext uri="{BB962C8B-B14F-4D97-AF65-F5344CB8AC3E}">
        <p14:creationId xmlns:p14="http://schemas.microsoft.com/office/powerpoint/2010/main" val="2143839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2661B1-E8F4-45FA-A7F7-C2F6609ACC31}"/>
              </a:ext>
            </a:extLst>
          </p:cNvPr>
          <p:cNvSpPr/>
          <p:nvPr/>
        </p:nvSpPr>
        <p:spPr>
          <a:xfrm>
            <a:off x="132347" y="0"/>
            <a:ext cx="11927305" cy="6775509"/>
          </a:xfrm>
          <a:prstGeom prst="rect">
            <a:avLst/>
          </a:prstGeom>
        </p:spPr>
        <p:txBody>
          <a:bodyPr wrap="square">
            <a:spAutoFit/>
          </a:bodyPr>
          <a:lstStyle/>
          <a:p>
            <a:pPr algn="ctr">
              <a:lnSpc>
                <a:spcPct val="115000"/>
              </a:lnSpc>
              <a:spcAft>
                <a:spcPts val="0"/>
              </a:spcAft>
            </a:pPr>
            <a:r>
              <a:rPr lang="en-GB" sz="1400" b="1" u="sng"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Past questions </a:t>
            </a:r>
            <a:r>
              <a:rPr lang="en-GB" sz="1400" b="1" u="sng"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Food </a:t>
            </a:r>
            <a:r>
              <a:rPr lang="en-GB" sz="1400" b="1" u="sng"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Hygiene </a:t>
            </a:r>
            <a:r>
              <a:rPr lang="en-GB" sz="1400" b="1" u="sng"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&amp; Safety</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1a) </a:t>
            </a: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Name four factors which affect the growth of microorganisms. </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marL="268605">
              <a:lnSpc>
                <a:spcPct val="115000"/>
              </a:lnSpc>
              <a:spcAft>
                <a:spcPts val="0"/>
              </a:spcAft>
            </a:pP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1 ___________________________________ </a:t>
            </a:r>
            <a:r>
              <a:rPr lang="en-GB" sz="1400" dirty="0">
                <a:latin typeface="Calibri" panose="020F0502020204030204" pitchFamily="34" charset="0"/>
                <a:ea typeface="Times New Roman" panose="02020603050405020304" pitchFamily="18" charset="0"/>
                <a:cs typeface="Times New Roman" panose="02020603050405020304" pitchFamily="18" charset="0"/>
              </a:rPr>
              <a:t>                           </a:t>
            </a: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2 ___________________________________</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marL="268605">
              <a:lnSpc>
                <a:spcPct val="115000"/>
              </a:lnSpc>
              <a:spcAft>
                <a:spcPts val="0"/>
              </a:spcAft>
            </a:pP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3 ___________________________________</a:t>
            </a:r>
            <a:r>
              <a:rPr lang="en-GB" sz="1400" dirty="0">
                <a:latin typeface="Calibri" panose="020F0502020204030204" pitchFamily="34" charset="0"/>
                <a:ea typeface="Times New Roman" panose="02020603050405020304" pitchFamily="18" charset="0"/>
                <a:cs typeface="Times New Roman" panose="02020603050405020304" pitchFamily="18" charset="0"/>
              </a:rPr>
              <a:t>                           </a:t>
            </a: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4 ___________________________________                 </a:t>
            </a: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(4 marks)</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b) </a:t>
            </a: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What are the three categories microorganisms are split into? </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marL="268605">
              <a:lnSpc>
                <a:spcPct val="115000"/>
              </a:lnSpc>
              <a:spcAft>
                <a:spcPts val="0"/>
              </a:spcAft>
            </a:pP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1 _____________________________2 _______________________________ 3 _____________________________    </a:t>
            </a: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(3 marks)</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c) </a:t>
            </a: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People can be a hazard in the production of food. Explain two ways in which people can be a hazard and explain how the manufacturer can prevent them. </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1._________________________________________________________________________________________________________________________________________________________________________________________________________________</a:t>
            </a:r>
          </a:p>
          <a:p>
            <a:pPr>
              <a:lnSpc>
                <a:spcPct val="115000"/>
              </a:lnSpc>
              <a:spcAft>
                <a:spcPts val="0"/>
              </a:spcAft>
            </a:pP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_________________________________________________________________________________________________________</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2._________________________________________________________________________________________________________________________________________________________________________________________________________</a:t>
            </a:r>
            <a:r>
              <a:rPr lang="en-GB" sz="1400" dirty="0">
                <a:latin typeface="Calibri" panose="020F0502020204030204" pitchFamily="34" charset="0"/>
                <a:ea typeface="Times New Roman" panose="02020603050405020304" pitchFamily="18" charset="0"/>
                <a:cs typeface="Times New Roman" panose="02020603050405020304" pitchFamily="18" charset="0"/>
              </a:rPr>
              <a:t> ( </a:t>
            </a: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4 marks)</a:t>
            </a:r>
          </a:p>
          <a:p>
            <a:pPr>
              <a:lnSpc>
                <a:spcPct val="115000"/>
              </a:lnSpc>
              <a:spcAft>
                <a:spcPts val="0"/>
              </a:spcAft>
            </a:pP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d) </a:t>
            </a: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What is the difference between high risk and low risk foods? Give 2 examples of each. </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15000"/>
              </a:lnSpc>
              <a:spcAft>
                <a:spcPts val="0"/>
              </a:spcAft>
            </a:pP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_________________________________________________________________________________________________________</a:t>
            </a:r>
          </a:p>
          <a:p>
            <a:pPr>
              <a:lnSpc>
                <a:spcPct val="115000"/>
              </a:lnSpc>
              <a:spcAft>
                <a:spcPts val="0"/>
              </a:spcAft>
            </a:pPr>
            <a:r>
              <a:rPr lang="en-GB" sz="1400"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r>
              <a:rPr lang="en-GB" sz="1400" b="1"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(9 marks)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9218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1039</Words>
  <Application>Microsoft Office PowerPoint</Application>
  <PresentationFormat>Widescreen</PresentationFormat>
  <Paragraphs>170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Comic Sans MS</vt:lpstr>
      <vt:lpstr>Times New Roman</vt:lpstr>
      <vt:lpstr>Office Theme</vt:lpstr>
      <vt:lpstr>Food Safety</vt:lpstr>
      <vt:lpstr>Preparing &amp; Cooking Food</vt:lpstr>
      <vt:lpstr>Preparing Food</vt:lpstr>
      <vt:lpstr>PowerPoint Presentation</vt:lpstr>
      <vt:lpstr>Bacterial Contamination</vt:lpstr>
      <vt:lpstr>Food Poisoning Bacteria: complete the table </vt:lpstr>
      <vt:lpstr>Key points </vt:lpstr>
      <vt:lpstr>Quick Quiz</vt:lpstr>
      <vt:lpstr>PowerPoint Presentation</vt:lpstr>
      <vt:lpstr>PowerPoint Presentation</vt:lpstr>
      <vt:lpstr>Micro-organisms in Food Production: Yeasts, moulds &amp; ‘friendly’ bacteria!</vt:lpstr>
      <vt:lpstr>Micro-organisms in Food: Quick Test</vt:lpstr>
      <vt:lpstr>Food Hygiene Homework</vt:lpstr>
    </vt:vector>
  </TitlesOfParts>
  <Company>Budmouth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dc:title>
  <dc:creator>STONE Clare</dc:creator>
  <cp:lastModifiedBy>STONE Clare</cp:lastModifiedBy>
  <cp:revision>2</cp:revision>
  <dcterms:created xsi:type="dcterms:W3CDTF">2019-07-04T08:10:41Z</dcterms:created>
  <dcterms:modified xsi:type="dcterms:W3CDTF">2019-07-18T12:07:04Z</dcterms:modified>
</cp:coreProperties>
</file>