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93" r:id="rId3"/>
    <p:sldId id="292" r:id="rId4"/>
    <p:sldId id="291" r:id="rId5"/>
    <p:sldId id="290" r:id="rId6"/>
    <p:sldId id="288" r:id="rId7"/>
    <p:sldId id="287" r:id="rId8"/>
    <p:sldId id="286" r:id="rId9"/>
    <p:sldId id="285" r:id="rId10"/>
    <p:sldId id="325" r:id="rId11"/>
    <p:sldId id="284" r:id="rId12"/>
    <p:sldId id="324" r:id="rId13"/>
    <p:sldId id="281" r:id="rId14"/>
    <p:sldId id="323" r:id="rId15"/>
    <p:sldId id="295" r:id="rId16"/>
    <p:sldId id="294" r:id="rId17"/>
    <p:sldId id="289" r:id="rId18"/>
    <p:sldId id="280" r:id="rId19"/>
    <p:sldId id="326" r:id="rId20"/>
    <p:sldId id="327" r:id="rId21"/>
    <p:sldId id="328" r:id="rId22"/>
    <p:sldId id="270" r:id="rId23"/>
    <p:sldId id="329" r:id="rId24"/>
    <p:sldId id="269" r:id="rId25"/>
    <p:sldId id="330" r:id="rId26"/>
    <p:sldId id="331" r:id="rId27"/>
    <p:sldId id="332" r:id="rId28"/>
    <p:sldId id="333" r:id="rId29"/>
    <p:sldId id="334" r:id="rId30"/>
    <p:sldId id="335" r:id="rId31"/>
    <p:sldId id="336" r:id="rId32"/>
    <p:sldId id="267" r:id="rId33"/>
    <p:sldId id="337" r:id="rId34"/>
    <p:sldId id="338" r:id="rId35"/>
    <p:sldId id="339" r:id="rId36"/>
    <p:sldId id="340" r:id="rId37"/>
    <p:sldId id="271" r:id="rId38"/>
    <p:sldId id="272" r:id="rId39"/>
    <p:sldId id="273" r:id="rId40"/>
    <p:sldId id="274" r:id="rId41"/>
    <p:sldId id="275" r:id="rId42"/>
    <p:sldId id="276" r:id="rId43"/>
    <p:sldId id="341" r:id="rId44"/>
    <p:sldId id="342" r:id="rId45"/>
    <p:sldId id="277" r:id="rId46"/>
    <p:sldId id="278" r:id="rId47"/>
    <p:sldId id="343" r:id="rId48"/>
    <p:sldId id="263" r:id="rId49"/>
    <p:sldId id="344" r:id="rId50"/>
    <p:sldId id="345"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5" d="100"/>
          <a:sy n="115" d="100"/>
        </p:scale>
        <p:origin x="43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405C67-C0B8-4F5D-B4F2-E75AB56DED98}" type="doc">
      <dgm:prSet loTypeId="urn:microsoft.com/office/officeart/2005/8/layout/hierarchy1" loCatId="hierarchy" qsTypeId="urn:microsoft.com/office/officeart/2005/8/quickstyle/simple1" qsCatId="simple" csTypeId="urn:microsoft.com/office/officeart/2005/8/colors/accent0_3" csCatId="mainScheme" phldr="1"/>
      <dgm:spPr/>
      <dgm:t>
        <a:bodyPr/>
        <a:lstStyle/>
        <a:p>
          <a:endParaRPr lang="en-US"/>
        </a:p>
      </dgm:t>
    </dgm:pt>
    <dgm:pt modelId="{9BEA084D-397E-4AA7-9851-FB0D40900CCF}">
      <dgm:prSet/>
      <dgm:spPr/>
      <dgm:t>
        <a:bodyPr/>
        <a:lstStyle/>
        <a:p>
          <a:r>
            <a:rPr lang="en-US" dirty="0"/>
            <a:t>Amino acids are the building blocks of proteins.</a:t>
          </a:r>
        </a:p>
      </dgm:t>
    </dgm:pt>
    <dgm:pt modelId="{B4721C0D-8CED-4B4B-8C27-4578F41E6C7C}" type="parTrans" cxnId="{F47609B7-F54B-43E4-B164-C1F35365FBBF}">
      <dgm:prSet/>
      <dgm:spPr/>
      <dgm:t>
        <a:bodyPr/>
        <a:lstStyle/>
        <a:p>
          <a:endParaRPr lang="en-US"/>
        </a:p>
      </dgm:t>
    </dgm:pt>
    <dgm:pt modelId="{A7C49B6D-0A44-4E56-83D9-703114C7A65A}" type="sibTrans" cxnId="{F47609B7-F54B-43E4-B164-C1F35365FBBF}">
      <dgm:prSet/>
      <dgm:spPr/>
      <dgm:t>
        <a:bodyPr/>
        <a:lstStyle/>
        <a:p>
          <a:endParaRPr lang="en-US"/>
        </a:p>
      </dgm:t>
    </dgm:pt>
    <dgm:pt modelId="{39CF2D4B-6BBB-4FFA-A657-4F9A63D3A15D}">
      <dgm:prSet/>
      <dgm:spPr/>
      <dgm:t>
        <a:bodyPr/>
        <a:lstStyle/>
        <a:p>
          <a:r>
            <a:rPr lang="en-US" dirty="0"/>
            <a:t>They start off in tight coils and unravel or DENATURE when the food is cooked</a:t>
          </a:r>
        </a:p>
      </dgm:t>
    </dgm:pt>
    <dgm:pt modelId="{BC8BDF29-1041-49CD-B1A7-761B15D0C857}" type="parTrans" cxnId="{98EBE4FD-1007-4644-A471-2526FAF7CCB6}">
      <dgm:prSet/>
      <dgm:spPr/>
    </dgm:pt>
    <dgm:pt modelId="{17A7A11C-977D-4119-8B43-7A5F2E138433}" type="sibTrans" cxnId="{98EBE4FD-1007-4644-A471-2526FAF7CCB6}">
      <dgm:prSet/>
      <dgm:spPr/>
    </dgm:pt>
    <dgm:pt modelId="{346068D5-C821-4A9A-9A72-BAA17B3EC732}" type="pres">
      <dgm:prSet presAssocID="{40405C67-C0B8-4F5D-B4F2-E75AB56DED98}" presName="hierChild1" presStyleCnt="0">
        <dgm:presLayoutVars>
          <dgm:chPref val="1"/>
          <dgm:dir/>
          <dgm:animOne val="branch"/>
          <dgm:animLvl val="lvl"/>
          <dgm:resizeHandles/>
        </dgm:presLayoutVars>
      </dgm:prSet>
      <dgm:spPr/>
      <dgm:t>
        <a:bodyPr/>
        <a:lstStyle/>
        <a:p>
          <a:endParaRPr lang="en-US"/>
        </a:p>
      </dgm:t>
    </dgm:pt>
    <dgm:pt modelId="{33B3F72B-CB8A-45BA-ABD3-CD9DDA1514AE}" type="pres">
      <dgm:prSet presAssocID="{9BEA084D-397E-4AA7-9851-FB0D40900CCF}" presName="hierRoot1" presStyleCnt="0"/>
      <dgm:spPr/>
    </dgm:pt>
    <dgm:pt modelId="{D7B0522D-A86E-40FE-AFFD-8F82A3E7D729}" type="pres">
      <dgm:prSet presAssocID="{9BEA084D-397E-4AA7-9851-FB0D40900CCF}" presName="composite" presStyleCnt="0"/>
      <dgm:spPr/>
    </dgm:pt>
    <dgm:pt modelId="{1F5E4544-65AF-4DAF-AC1E-FCB310311862}" type="pres">
      <dgm:prSet presAssocID="{9BEA084D-397E-4AA7-9851-FB0D40900CCF}" presName="background" presStyleLbl="node0" presStyleIdx="0" presStyleCnt="2"/>
      <dgm:spPr/>
    </dgm:pt>
    <dgm:pt modelId="{58694218-9472-49D9-811C-FC7266635BD0}" type="pres">
      <dgm:prSet presAssocID="{9BEA084D-397E-4AA7-9851-FB0D40900CCF}" presName="text" presStyleLbl="fgAcc0" presStyleIdx="0" presStyleCnt="2">
        <dgm:presLayoutVars>
          <dgm:chPref val="3"/>
        </dgm:presLayoutVars>
      </dgm:prSet>
      <dgm:spPr/>
      <dgm:t>
        <a:bodyPr/>
        <a:lstStyle/>
        <a:p>
          <a:endParaRPr lang="en-US"/>
        </a:p>
      </dgm:t>
    </dgm:pt>
    <dgm:pt modelId="{8B818C72-BD24-4EF1-801D-71A2E96C203F}" type="pres">
      <dgm:prSet presAssocID="{9BEA084D-397E-4AA7-9851-FB0D40900CCF}" presName="hierChild2" presStyleCnt="0"/>
      <dgm:spPr/>
    </dgm:pt>
    <dgm:pt modelId="{6538A31B-10E4-4EB1-944C-E872A6DA33E3}" type="pres">
      <dgm:prSet presAssocID="{39CF2D4B-6BBB-4FFA-A657-4F9A63D3A15D}" presName="hierRoot1" presStyleCnt="0"/>
      <dgm:spPr/>
    </dgm:pt>
    <dgm:pt modelId="{22263CB3-D61E-424A-B91B-A1C76952A485}" type="pres">
      <dgm:prSet presAssocID="{39CF2D4B-6BBB-4FFA-A657-4F9A63D3A15D}" presName="composite" presStyleCnt="0"/>
      <dgm:spPr/>
    </dgm:pt>
    <dgm:pt modelId="{3DD10853-C2DD-4CFA-BD8E-B757E357B403}" type="pres">
      <dgm:prSet presAssocID="{39CF2D4B-6BBB-4FFA-A657-4F9A63D3A15D}" presName="background" presStyleLbl="node0" presStyleIdx="1" presStyleCnt="2"/>
      <dgm:spPr/>
    </dgm:pt>
    <dgm:pt modelId="{6EB59582-2E88-4FD7-8CC1-F5B87D928D87}" type="pres">
      <dgm:prSet presAssocID="{39CF2D4B-6BBB-4FFA-A657-4F9A63D3A15D}" presName="text" presStyleLbl="fgAcc0" presStyleIdx="1" presStyleCnt="2">
        <dgm:presLayoutVars>
          <dgm:chPref val="3"/>
        </dgm:presLayoutVars>
      </dgm:prSet>
      <dgm:spPr/>
      <dgm:t>
        <a:bodyPr/>
        <a:lstStyle/>
        <a:p>
          <a:endParaRPr lang="en-US"/>
        </a:p>
      </dgm:t>
    </dgm:pt>
    <dgm:pt modelId="{CF8351BB-899A-4538-A134-C617747BBCB8}" type="pres">
      <dgm:prSet presAssocID="{39CF2D4B-6BBB-4FFA-A657-4F9A63D3A15D}" presName="hierChild2" presStyleCnt="0"/>
      <dgm:spPr/>
    </dgm:pt>
  </dgm:ptLst>
  <dgm:cxnLst>
    <dgm:cxn modelId="{35C29B1F-8B93-40B2-B945-D714CF3E596B}" type="presOf" srcId="{39CF2D4B-6BBB-4FFA-A657-4F9A63D3A15D}" destId="{6EB59582-2E88-4FD7-8CC1-F5B87D928D87}" srcOrd="0" destOrd="0" presId="urn:microsoft.com/office/officeart/2005/8/layout/hierarchy1"/>
    <dgm:cxn modelId="{CC5F93EE-8172-4AD7-B457-4578758D630D}" type="presOf" srcId="{40405C67-C0B8-4F5D-B4F2-E75AB56DED98}" destId="{346068D5-C821-4A9A-9A72-BAA17B3EC732}" srcOrd="0" destOrd="0" presId="urn:microsoft.com/office/officeart/2005/8/layout/hierarchy1"/>
    <dgm:cxn modelId="{F47609B7-F54B-43E4-B164-C1F35365FBBF}" srcId="{40405C67-C0B8-4F5D-B4F2-E75AB56DED98}" destId="{9BEA084D-397E-4AA7-9851-FB0D40900CCF}" srcOrd="0" destOrd="0" parTransId="{B4721C0D-8CED-4B4B-8C27-4578F41E6C7C}" sibTransId="{A7C49B6D-0A44-4E56-83D9-703114C7A65A}"/>
    <dgm:cxn modelId="{98EBE4FD-1007-4644-A471-2526FAF7CCB6}" srcId="{40405C67-C0B8-4F5D-B4F2-E75AB56DED98}" destId="{39CF2D4B-6BBB-4FFA-A657-4F9A63D3A15D}" srcOrd="1" destOrd="0" parTransId="{BC8BDF29-1041-49CD-B1A7-761B15D0C857}" sibTransId="{17A7A11C-977D-4119-8B43-7A5F2E138433}"/>
    <dgm:cxn modelId="{70770312-2BB4-4DFB-8B0B-6B513D5E2486}" type="presOf" srcId="{9BEA084D-397E-4AA7-9851-FB0D40900CCF}" destId="{58694218-9472-49D9-811C-FC7266635BD0}" srcOrd="0" destOrd="0" presId="urn:microsoft.com/office/officeart/2005/8/layout/hierarchy1"/>
    <dgm:cxn modelId="{F01316B0-58F1-4796-926B-3B0A462FB4D9}" type="presParOf" srcId="{346068D5-C821-4A9A-9A72-BAA17B3EC732}" destId="{33B3F72B-CB8A-45BA-ABD3-CD9DDA1514AE}" srcOrd="0" destOrd="0" presId="urn:microsoft.com/office/officeart/2005/8/layout/hierarchy1"/>
    <dgm:cxn modelId="{B21ED80E-2078-4A00-820F-F8F3E5840CA0}" type="presParOf" srcId="{33B3F72B-CB8A-45BA-ABD3-CD9DDA1514AE}" destId="{D7B0522D-A86E-40FE-AFFD-8F82A3E7D729}" srcOrd="0" destOrd="0" presId="urn:microsoft.com/office/officeart/2005/8/layout/hierarchy1"/>
    <dgm:cxn modelId="{1B72B533-4147-4746-951D-989D1168E668}" type="presParOf" srcId="{D7B0522D-A86E-40FE-AFFD-8F82A3E7D729}" destId="{1F5E4544-65AF-4DAF-AC1E-FCB310311862}" srcOrd="0" destOrd="0" presId="urn:microsoft.com/office/officeart/2005/8/layout/hierarchy1"/>
    <dgm:cxn modelId="{AEF8FA29-ABFB-4D74-8815-AEA060CDB863}" type="presParOf" srcId="{D7B0522D-A86E-40FE-AFFD-8F82A3E7D729}" destId="{58694218-9472-49D9-811C-FC7266635BD0}" srcOrd="1" destOrd="0" presId="urn:microsoft.com/office/officeart/2005/8/layout/hierarchy1"/>
    <dgm:cxn modelId="{01531618-D5A1-4337-BA80-418D5ED2699C}" type="presParOf" srcId="{33B3F72B-CB8A-45BA-ABD3-CD9DDA1514AE}" destId="{8B818C72-BD24-4EF1-801D-71A2E96C203F}" srcOrd="1" destOrd="0" presId="urn:microsoft.com/office/officeart/2005/8/layout/hierarchy1"/>
    <dgm:cxn modelId="{20FE976D-D0F2-429E-AB94-9CB643A78C22}" type="presParOf" srcId="{346068D5-C821-4A9A-9A72-BAA17B3EC732}" destId="{6538A31B-10E4-4EB1-944C-E872A6DA33E3}" srcOrd="1" destOrd="0" presId="urn:microsoft.com/office/officeart/2005/8/layout/hierarchy1"/>
    <dgm:cxn modelId="{F581A6E1-1706-4B43-9C62-B8F1433B3C69}" type="presParOf" srcId="{6538A31B-10E4-4EB1-944C-E872A6DA33E3}" destId="{22263CB3-D61E-424A-B91B-A1C76952A485}" srcOrd="0" destOrd="0" presId="urn:microsoft.com/office/officeart/2005/8/layout/hierarchy1"/>
    <dgm:cxn modelId="{A3A216D5-10FF-4982-AF15-51EDCCD8763F}" type="presParOf" srcId="{22263CB3-D61E-424A-B91B-A1C76952A485}" destId="{3DD10853-C2DD-4CFA-BD8E-B757E357B403}" srcOrd="0" destOrd="0" presId="urn:microsoft.com/office/officeart/2005/8/layout/hierarchy1"/>
    <dgm:cxn modelId="{12E45633-CA42-4C6A-8A44-881F69FA9D21}" type="presParOf" srcId="{22263CB3-D61E-424A-B91B-A1C76952A485}" destId="{6EB59582-2E88-4FD7-8CC1-F5B87D928D87}" srcOrd="1" destOrd="0" presId="urn:microsoft.com/office/officeart/2005/8/layout/hierarchy1"/>
    <dgm:cxn modelId="{18340408-3507-45D8-9449-D30322ABB26C}" type="presParOf" srcId="{6538A31B-10E4-4EB1-944C-E872A6DA33E3}" destId="{CF8351BB-899A-4538-A134-C617747BBCB8}"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5E4544-65AF-4DAF-AC1E-FCB310311862}">
      <dsp:nvSpPr>
        <dsp:cNvPr id="0" name=""/>
        <dsp:cNvSpPr/>
      </dsp:nvSpPr>
      <dsp:spPr>
        <a:xfrm>
          <a:off x="130938"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694218-9472-49D9-811C-FC7266635BD0}">
      <dsp:nvSpPr>
        <dsp:cNvPr id="0" name=""/>
        <dsp:cNvSpPr/>
      </dsp:nvSpPr>
      <dsp:spPr>
        <a:xfrm>
          <a:off x="600342"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t>Amino acids are the building blocks of proteins.</a:t>
          </a:r>
        </a:p>
      </dsp:txBody>
      <dsp:txXfrm>
        <a:off x="678914" y="525899"/>
        <a:ext cx="4067491" cy="2525499"/>
      </dsp:txXfrm>
    </dsp:sp>
    <dsp:sp modelId="{3DD10853-C2DD-4CFA-BD8E-B757E357B403}">
      <dsp:nvSpPr>
        <dsp:cNvPr id="0" name=""/>
        <dsp:cNvSpPr/>
      </dsp:nvSpPr>
      <dsp:spPr>
        <a:xfrm>
          <a:off x="5294381" y="1393"/>
          <a:ext cx="4224635" cy="2682643"/>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B59582-2E88-4FD7-8CC1-F5B87D928D87}">
      <dsp:nvSpPr>
        <dsp:cNvPr id="0" name=""/>
        <dsp:cNvSpPr/>
      </dsp:nvSpPr>
      <dsp:spPr>
        <a:xfrm>
          <a:off x="5763785" y="447327"/>
          <a:ext cx="4224635" cy="2682643"/>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sz="3500" kern="1200" dirty="0"/>
            <a:t>They start off in tight coils and unravel or DENATURE when the food is cooked</a:t>
          </a:r>
        </a:p>
      </dsp:txBody>
      <dsp:txXfrm>
        <a:off x="5842357" y="525899"/>
        <a:ext cx="4067491" cy="252549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C74819-3C17-49EF-BCC9-AA1F0D702B4C}" type="datetimeFigureOut">
              <a:rPr lang="en-GB" smtClean="0"/>
              <a:t>23/03/2020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BC1AE5-FDC6-464B-B2D8-C55891758963}" type="slidenum">
              <a:rPr lang="en-GB" smtClean="0"/>
              <a:t>‹#›</a:t>
            </a:fld>
            <a:endParaRPr lang="en-GB"/>
          </a:p>
        </p:txBody>
      </p:sp>
    </p:spTree>
    <p:extLst>
      <p:ext uri="{BB962C8B-B14F-4D97-AF65-F5344CB8AC3E}">
        <p14:creationId xmlns:p14="http://schemas.microsoft.com/office/powerpoint/2010/main" val="3581683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D051B3D-C0A5-4612-ADD0-E09E6C9247B9}"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545A6-C800-472D-8A77-6C9BF98F5B30}" type="slidenum">
              <a:rPr lang="en-GB" smtClean="0"/>
              <a:t>‹#›</a:t>
            </a:fld>
            <a:endParaRPr lang="en-GB"/>
          </a:p>
        </p:txBody>
      </p:sp>
    </p:spTree>
    <p:extLst>
      <p:ext uri="{BB962C8B-B14F-4D97-AF65-F5344CB8AC3E}">
        <p14:creationId xmlns:p14="http://schemas.microsoft.com/office/powerpoint/2010/main" val="1410050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051B3D-C0A5-4612-ADD0-E09E6C9247B9}"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545A6-C800-472D-8A77-6C9BF98F5B30}" type="slidenum">
              <a:rPr lang="en-GB" smtClean="0"/>
              <a:t>‹#›</a:t>
            </a:fld>
            <a:endParaRPr lang="en-GB"/>
          </a:p>
        </p:txBody>
      </p:sp>
    </p:spTree>
    <p:extLst>
      <p:ext uri="{BB962C8B-B14F-4D97-AF65-F5344CB8AC3E}">
        <p14:creationId xmlns:p14="http://schemas.microsoft.com/office/powerpoint/2010/main" val="4046791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051B3D-C0A5-4612-ADD0-E09E6C9247B9}"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545A6-C800-472D-8A77-6C9BF98F5B30}" type="slidenum">
              <a:rPr lang="en-GB" smtClean="0"/>
              <a:t>‹#›</a:t>
            </a:fld>
            <a:endParaRPr lang="en-GB"/>
          </a:p>
        </p:txBody>
      </p:sp>
    </p:spTree>
    <p:extLst>
      <p:ext uri="{BB962C8B-B14F-4D97-AF65-F5344CB8AC3E}">
        <p14:creationId xmlns:p14="http://schemas.microsoft.com/office/powerpoint/2010/main" val="397091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D051B3D-C0A5-4612-ADD0-E09E6C9247B9}"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545A6-C800-472D-8A77-6C9BF98F5B30}" type="slidenum">
              <a:rPr lang="en-GB" smtClean="0"/>
              <a:t>‹#›</a:t>
            </a:fld>
            <a:endParaRPr lang="en-GB"/>
          </a:p>
        </p:txBody>
      </p:sp>
    </p:spTree>
    <p:extLst>
      <p:ext uri="{BB962C8B-B14F-4D97-AF65-F5344CB8AC3E}">
        <p14:creationId xmlns:p14="http://schemas.microsoft.com/office/powerpoint/2010/main" val="1384972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D051B3D-C0A5-4612-ADD0-E09E6C9247B9}" type="datetimeFigureOut">
              <a:rPr lang="en-GB" smtClean="0"/>
              <a:t>23/03/2020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45545A6-C800-472D-8A77-6C9BF98F5B30}" type="slidenum">
              <a:rPr lang="en-GB" smtClean="0"/>
              <a:t>‹#›</a:t>
            </a:fld>
            <a:endParaRPr lang="en-GB"/>
          </a:p>
        </p:txBody>
      </p:sp>
    </p:spTree>
    <p:extLst>
      <p:ext uri="{BB962C8B-B14F-4D97-AF65-F5344CB8AC3E}">
        <p14:creationId xmlns:p14="http://schemas.microsoft.com/office/powerpoint/2010/main" val="933090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D051B3D-C0A5-4612-ADD0-E09E6C9247B9}"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5545A6-C800-472D-8A77-6C9BF98F5B30}" type="slidenum">
              <a:rPr lang="en-GB" smtClean="0"/>
              <a:t>‹#›</a:t>
            </a:fld>
            <a:endParaRPr lang="en-GB"/>
          </a:p>
        </p:txBody>
      </p:sp>
    </p:spTree>
    <p:extLst>
      <p:ext uri="{BB962C8B-B14F-4D97-AF65-F5344CB8AC3E}">
        <p14:creationId xmlns:p14="http://schemas.microsoft.com/office/powerpoint/2010/main" val="1579283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D051B3D-C0A5-4612-ADD0-E09E6C9247B9}" type="datetimeFigureOut">
              <a:rPr lang="en-GB" smtClean="0"/>
              <a:t>23/03/2020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45545A6-C800-472D-8A77-6C9BF98F5B30}" type="slidenum">
              <a:rPr lang="en-GB" smtClean="0"/>
              <a:t>‹#›</a:t>
            </a:fld>
            <a:endParaRPr lang="en-GB"/>
          </a:p>
        </p:txBody>
      </p:sp>
    </p:spTree>
    <p:extLst>
      <p:ext uri="{BB962C8B-B14F-4D97-AF65-F5344CB8AC3E}">
        <p14:creationId xmlns:p14="http://schemas.microsoft.com/office/powerpoint/2010/main" val="3009187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D051B3D-C0A5-4612-ADD0-E09E6C9247B9}" type="datetimeFigureOut">
              <a:rPr lang="en-GB" smtClean="0"/>
              <a:t>23/03/2020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45545A6-C800-472D-8A77-6C9BF98F5B30}" type="slidenum">
              <a:rPr lang="en-GB" smtClean="0"/>
              <a:t>‹#›</a:t>
            </a:fld>
            <a:endParaRPr lang="en-GB"/>
          </a:p>
        </p:txBody>
      </p:sp>
    </p:spTree>
    <p:extLst>
      <p:ext uri="{BB962C8B-B14F-4D97-AF65-F5344CB8AC3E}">
        <p14:creationId xmlns:p14="http://schemas.microsoft.com/office/powerpoint/2010/main" val="305765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051B3D-C0A5-4612-ADD0-E09E6C9247B9}" type="datetimeFigureOut">
              <a:rPr lang="en-GB" smtClean="0"/>
              <a:t>23/03/2020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45545A6-C800-472D-8A77-6C9BF98F5B30}" type="slidenum">
              <a:rPr lang="en-GB" smtClean="0"/>
              <a:t>‹#›</a:t>
            </a:fld>
            <a:endParaRPr lang="en-GB"/>
          </a:p>
        </p:txBody>
      </p:sp>
    </p:spTree>
    <p:extLst>
      <p:ext uri="{BB962C8B-B14F-4D97-AF65-F5344CB8AC3E}">
        <p14:creationId xmlns:p14="http://schemas.microsoft.com/office/powerpoint/2010/main" val="1484240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051B3D-C0A5-4612-ADD0-E09E6C9247B9}"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5545A6-C800-472D-8A77-6C9BF98F5B30}" type="slidenum">
              <a:rPr lang="en-GB" smtClean="0"/>
              <a:t>‹#›</a:t>
            </a:fld>
            <a:endParaRPr lang="en-GB"/>
          </a:p>
        </p:txBody>
      </p:sp>
    </p:spTree>
    <p:extLst>
      <p:ext uri="{BB962C8B-B14F-4D97-AF65-F5344CB8AC3E}">
        <p14:creationId xmlns:p14="http://schemas.microsoft.com/office/powerpoint/2010/main" val="214435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D051B3D-C0A5-4612-ADD0-E09E6C9247B9}" type="datetimeFigureOut">
              <a:rPr lang="en-GB" smtClean="0"/>
              <a:t>23/03/2020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45545A6-C800-472D-8A77-6C9BF98F5B30}" type="slidenum">
              <a:rPr lang="en-GB" smtClean="0"/>
              <a:t>‹#›</a:t>
            </a:fld>
            <a:endParaRPr lang="en-GB"/>
          </a:p>
        </p:txBody>
      </p:sp>
    </p:spTree>
    <p:extLst>
      <p:ext uri="{BB962C8B-B14F-4D97-AF65-F5344CB8AC3E}">
        <p14:creationId xmlns:p14="http://schemas.microsoft.com/office/powerpoint/2010/main" val="3472325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051B3D-C0A5-4612-ADD0-E09E6C9247B9}" type="datetimeFigureOut">
              <a:rPr lang="en-GB" smtClean="0"/>
              <a:t>23/03/2020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5545A6-C800-472D-8A77-6C9BF98F5B30}" type="slidenum">
              <a:rPr lang="en-GB" smtClean="0"/>
              <a:t>‹#›</a:t>
            </a:fld>
            <a:endParaRPr lang="en-GB"/>
          </a:p>
        </p:txBody>
      </p:sp>
    </p:spTree>
    <p:extLst>
      <p:ext uri="{BB962C8B-B14F-4D97-AF65-F5344CB8AC3E}">
        <p14:creationId xmlns:p14="http://schemas.microsoft.com/office/powerpoint/2010/main" val="193182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NUL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hyperlink" Target="http://www.wikihow.com/Reduce-Energy-Use-While-Cookin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2.png"/><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NUL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NUL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3" Type="http://schemas.openxmlformats.org/officeDocument/2006/relationships/image" Target="http://parrsinscotland.files.wordpress.com/2011/06/yorkshire-pudding.jpg" TargetMode="External"/><Relationship Id="rId7" Type="http://schemas.openxmlformats.org/officeDocument/2006/relationships/image" Target="../media/image52.png"/><Relationship Id="rId12" Type="http://schemas.openxmlformats.org/officeDocument/2006/relationships/image" Target="../media/image57.pn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4" Type="http://schemas.openxmlformats.org/officeDocument/2006/relationships/image" Target="NULL"/><Relationship Id="rId9" Type="http://schemas.openxmlformats.org/officeDocument/2006/relationships/image" Target="../media/image54.png"/><Relationship Id="rId14" Type="http://schemas.openxmlformats.org/officeDocument/2006/relationships/image" Target="../media/image5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NUL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NUL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hyperlink" Target="http://www.google.co.uk/imgres?imgurl=http://www.copyright-free-images.com/copyright-free-images/food-and-drink-copyright-free-images/barbecue-grilling-food-copyright-free-images/grilling-steaks-food-dinner_w725_h544.jpg&amp;imgrefurl=http://www.copyright-free-images.com/food-and-drink-copyright-free-images/barbecue-grilling-food-copyright-free-images/grilling-steaks-food-dinner.jpg.html&amp;usg=__UL_0F7phKlxcvcXJQm2aVkr61v8=&amp;h=544&amp;w=725&amp;sz=153&amp;hl=en&amp;start=2&amp;zoom=1&amp;tbnid=DxTmDp8aVccixM:&amp;tbnh=105&amp;tbnw=140&amp;ei=e-oKT4nYBIKDOrDCre0N&amp;prev=/images?q%3Dgrilling%2Bfood%26hl%3Den%26safe%3Dactive%26sa%3DN%26gbv%3D2%26tbm%3Disch&amp;itbs=1" TargetMode="Externa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a:t>Food Science</a:t>
            </a:r>
          </a:p>
        </p:txBody>
      </p:sp>
      <p:sp>
        <p:nvSpPr>
          <p:cNvPr id="3" name="Subtitle 2"/>
          <p:cNvSpPr>
            <a:spLocks noGrp="1"/>
          </p:cNvSpPr>
          <p:nvPr>
            <p:ph type="subTitle" idx="1"/>
          </p:nvPr>
        </p:nvSpPr>
        <p:spPr/>
        <p:txBody>
          <a:bodyPr/>
          <a:lstStyle/>
          <a:p>
            <a:pPr algn="l"/>
            <a:r>
              <a:rPr lang="en-GB" b="1" dirty="0"/>
              <a:t>Student Name:</a:t>
            </a:r>
          </a:p>
          <a:p>
            <a:pPr algn="l"/>
            <a:endParaRPr lang="en-GB" b="1" dirty="0"/>
          </a:p>
          <a:p>
            <a:pPr algn="l"/>
            <a:r>
              <a:rPr lang="en-GB" b="1" dirty="0"/>
              <a:t>Class: 						Target Level:</a:t>
            </a:r>
          </a:p>
        </p:txBody>
      </p:sp>
    </p:spTree>
    <p:extLst>
      <p:ext uri="{BB962C8B-B14F-4D97-AF65-F5344CB8AC3E}">
        <p14:creationId xmlns:p14="http://schemas.microsoft.com/office/powerpoint/2010/main" val="21727008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a:extLst>
              <a:ext uri="{FF2B5EF4-FFF2-40B4-BE49-F238E27FC236}">
                <a16:creationId xmlns:a16="http://schemas.microsoft.com/office/drawing/2014/main" id="{BC8332B0-DFDE-4128-89F5-7A43AD8A24FC}"/>
              </a:ext>
            </a:extLst>
          </p:cNvPr>
          <p:cNvSpPr txBox="1">
            <a:spLocks noChangeArrowheads="1"/>
          </p:cNvSpPr>
          <p:nvPr/>
        </p:nvSpPr>
        <p:spPr bwMode="auto">
          <a:xfrm>
            <a:off x="1847851" y="404813"/>
            <a:ext cx="8564563"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cs typeface="Arial" panose="020B0604020202020204" pitchFamily="34" charset="0"/>
              </a:rPr>
              <a:t>Most foods are cooked by a </a:t>
            </a:r>
            <a:r>
              <a:rPr lang="en-US" altLang="en-US" u="sng">
                <a:solidFill>
                  <a:srgbClr val="FF0000"/>
                </a:solidFill>
                <a:cs typeface="Arial" panose="020B0604020202020204" pitchFamily="34" charset="0"/>
              </a:rPr>
              <a:t>combination</a:t>
            </a:r>
            <a:r>
              <a:rPr lang="en-US" altLang="en-US">
                <a:cs typeface="Arial" panose="020B0604020202020204" pitchFamily="34" charset="0"/>
              </a:rPr>
              <a:t> of heat transfer methods.  </a:t>
            </a:r>
          </a:p>
          <a:p>
            <a:pPr>
              <a:spcBef>
                <a:spcPct val="0"/>
              </a:spcBef>
              <a:buFontTx/>
              <a:buNone/>
            </a:pPr>
            <a:endParaRPr lang="en-US" altLang="en-US">
              <a:cs typeface="Arial" panose="020B0604020202020204" pitchFamily="34" charset="0"/>
            </a:endParaRPr>
          </a:p>
          <a:p>
            <a:pPr>
              <a:spcBef>
                <a:spcPct val="0"/>
              </a:spcBef>
              <a:buFontTx/>
              <a:buNone/>
            </a:pPr>
            <a:r>
              <a:rPr lang="en-US" altLang="en-US">
                <a:cs typeface="Arial" panose="020B0604020202020204" pitchFamily="34" charset="0"/>
              </a:rPr>
              <a:t>For example, boiling potatoes uses </a:t>
            </a:r>
            <a:r>
              <a:rPr lang="en-US" altLang="en-US">
                <a:solidFill>
                  <a:srgbClr val="FF0000"/>
                </a:solidFill>
                <a:cs typeface="Arial" panose="020B0604020202020204" pitchFamily="34" charset="0"/>
              </a:rPr>
              <a:t>conduction</a:t>
            </a:r>
            <a:r>
              <a:rPr lang="en-US" altLang="en-US">
                <a:cs typeface="Arial" panose="020B0604020202020204" pitchFamily="34" charset="0"/>
              </a:rPr>
              <a:t> from the heat to the pan, and </a:t>
            </a:r>
            <a:r>
              <a:rPr lang="en-US" altLang="en-US">
                <a:solidFill>
                  <a:srgbClr val="FF0000"/>
                </a:solidFill>
                <a:cs typeface="Arial" panose="020B0604020202020204" pitchFamily="34" charset="0"/>
              </a:rPr>
              <a:t>convection </a:t>
            </a:r>
            <a:r>
              <a:rPr lang="en-US" altLang="en-US">
                <a:cs typeface="Arial" panose="020B0604020202020204" pitchFamily="34" charset="0"/>
              </a:rPr>
              <a:t>currents in the water.</a:t>
            </a:r>
          </a:p>
          <a:p>
            <a:pPr>
              <a:spcBef>
                <a:spcPct val="0"/>
              </a:spcBef>
              <a:buFontTx/>
              <a:buNone/>
            </a:pPr>
            <a:endParaRPr lang="en-GB" altLang="en-US" i="1">
              <a:cs typeface="Arial" panose="020B0604020202020204" pitchFamily="34" charset="0"/>
            </a:endParaRPr>
          </a:p>
          <a:p>
            <a:pPr>
              <a:spcBef>
                <a:spcPct val="0"/>
              </a:spcBef>
              <a:buFontTx/>
              <a:buNone/>
            </a:pPr>
            <a:r>
              <a:rPr lang="en-GB" altLang="en-US" i="1">
                <a:cs typeface="Arial" panose="020B0604020202020204" pitchFamily="34" charset="0"/>
              </a:rPr>
              <a:t>To do - When we cook cakes, list all the heat </a:t>
            </a:r>
            <a:r>
              <a:rPr lang="en-GB" altLang="en-US" i="1">
                <a:solidFill>
                  <a:srgbClr val="FF0000"/>
                </a:solidFill>
                <a:cs typeface="Arial" panose="020B0604020202020204" pitchFamily="34" charset="0"/>
              </a:rPr>
              <a:t>transfer methods </a:t>
            </a:r>
            <a:r>
              <a:rPr lang="en-GB" altLang="en-US" i="1">
                <a:cs typeface="Arial" panose="020B0604020202020204" pitchFamily="34" charset="0"/>
              </a:rPr>
              <a:t>and where they are used.</a:t>
            </a:r>
            <a:endParaRPr lang="en-US" altLang="en-US" i="1">
              <a:cs typeface="Arial" panose="020B0604020202020204" pitchFamily="34" charset="0"/>
            </a:endParaRPr>
          </a:p>
          <a:p>
            <a:pPr>
              <a:spcBef>
                <a:spcPct val="0"/>
              </a:spcBef>
              <a:buFontTx/>
              <a:buNone/>
            </a:pPr>
            <a:endParaRPr lang="en-US" altLang="en-US" sz="1500">
              <a:cs typeface="Arial" panose="020B0604020202020204" pitchFamily="34" charset="0"/>
            </a:endParaRPr>
          </a:p>
          <a:p>
            <a:pPr>
              <a:spcBef>
                <a:spcPct val="0"/>
              </a:spcBef>
              <a:buFontTx/>
              <a:buNone/>
            </a:pPr>
            <a:endParaRPr lang="en-US" altLang="en-US" sz="2800">
              <a:cs typeface="Arial" panose="020B0604020202020204" pitchFamily="34" charset="0"/>
            </a:endParaRPr>
          </a:p>
        </p:txBody>
      </p:sp>
    </p:spTree>
    <p:extLst>
      <p:ext uri="{BB962C8B-B14F-4D97-AF65-F5344CB8AC3E}">
        <p14:creationId xmlns:p14="http://schemas.microsoft.com/office/powerpoint/2010/main" val="2109831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a:extLst>
              <a:ext uri="{FF2B5EF4-FFF2-40B4-BE49-F238E27FC236}">
                <a16:creationId xmlns:a16="http://schemas.microsoft.com/office/drawing/2014/main" id="{BC8332B0-DFDE-4128-89F5-7A43AD8A24FC}"/>
              </a:ext>
            </a:extLst>
          </p:cNvPr>
          <p:cNvSpPr txBox="1">
            <a:spLocks noChangeArrowheads="1"/>
          </p:cNvSpPr>
          <p:nvPr/>
        </p:nvSpPr>
        <p:spPr bwMode="auto">
          <a:xfrm>
            <a:off x="1847851" y="404813"/>
            <a:ext cx="8564563" cy="5186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dirty="0">
                <a:cs typeface="Arial" panose="020B0604020202020204" pitchFamily="34" charset="0"/>
              </a:rPr>
              <a:t>Most foods are cooked by a </a:t>
            </a:r>
            <a:r>
              <a:rPr lang="en-US" altLang="en-US" u="sng" dirty="0">
                <a:solidFill>
                  <a:srgbClr val="FF0000"/>
                </a:solidFill>
                <a:cs typeface="Arial" panose="020B0604020202020204" pitchFamily="34" charset="0"/>
              </a:rPr>
              <a:t>combination</a:t>
            </a:r>
            <a:r>
              <a:rPr lang="en-US" altLang="en-US" dirty="0">
                <a:cs typeface="Arial" panose="020B0604020202020204" pitchFamily="34" charset="0"/>
              </a:rPr>
              <a:t> of heat transfer methods.  </a:t>
            </a:r>
          </a:p>
          <a:p>
            <a:pPr>
              <a:spcBef>
                <a:spcPct val="0"/>
              </a:spcBef>
              <a:buFontTx/>
              <a:buNone/>
            </a:pPr>
            <a:endParaRPr lang="en-US" altLang="en-US" dirty="0">
              <a:cs typeface="Arial" panose="020B0604020202020204" pitchFamily="34" charset="0"/>
            </a:endParaRPr>
          </a:p>
          <a:p>
            <a:pPr>
              <a:spcBef>
                <a:spcPct val="0"/>
              </a:spcBef>
              <a:buFontTx/>
              <a:buNone/>
            </a:pPr>
            <a:r>
              <a:rPr lang="en-US" altLang="en-US" dirty="0">
                <a:cs typeface="Arial" panose="020B0604020202020204" pitchFamily="34" charset="0"/>
              </a:rPr>
              <a:t>For example, boiling potatoes uses </a:t>
            </a:r>
            <a:r>
              <a:rPr lang="en-US" altLang="en-US" dirty="0">
                <a:solidFill>
                  <a:srgbClr val="FF0000"/>
                </a:solidFill>
                <a:cs typeface="Arial" panose="020B0604020202020204" pitchFamily="34" charset="0"/>
              </a:rPr>
              <a:t>conduction</a:t>
            </a:r>
            <a:r>
              <a:rPr lang="en-US" altLang="en-US" dirty="0">
                <a:cs typeface="Arial" panose="020B0604020202020204" pitchFamily="34" charset="0"/>
              </a:rPr>
              <a:t> from the heat to the pan, and </a:t>
            </a:r>
            <a:r>
              <a:rPr lang="en-US" altLang="en-US" dirty="0">
                <a:solidFill>
                  <a:srgbClr val="FF0000"/>
                </a:solidFill>
                <a:cs typeface="Arial" panose="020B0604020202020204" pitchFamily="34" charset="0"/>
              </a:rPr>
              <a:t>convection </a:t>
            </a:r>
            <a:r>
              <a:rPr lang="en-US" altLang="en-US" dirty="0">
                <a:cs typeface="Arial" panose="020B0604020202020204" pitchFamily="34" charset="0"/>
              </a:rPr>
              <a:t>currents in the water.</a:t>
            </a:r>
          </a:p>
          <a:p>
            <a:pPr>
              <a:spcBef>
                <a:spcPct val="0"/>
              </a:spcBef>
              <a:buFontTx/>
              <a:buNone/>
            </a:pPr>
            <a:endParaRPr lang="en-GB" altLang="en-US" i="1" dirty="0">
              <a:cs typeface="Arial" panose="020B0604020202020204" pitchFamily="34" charset="0"/>
            </a:endParaRPr>
          </a:p>
          <a:p>
            <a:pPr>
              <a:spcBef>
                <a:spcPct val="0"/>
              </a:spcBef>
              <a:buFontTx/>
              <a:buNone/>
            </a:pPr>
            <a:r>
              <a:rPr lang="en-GB" altLang="en-US" b="1" i="1" dirty="0">
                <a:cs typeface="Arial" panose="020B0604020202020204" pitchFamily="34" charset="0"/>
              </a:rPr>
              <a:t>To do </a:t>
            </a:r>
            <a:r>
              <a:rPr lang="en-GB" altLang="en-US" i="1" dirty="0">
                <a:cs typeface="Arial" panose="020B0604020202020204" pitchFamily="34" charset="0"/>
              </a:rPr>
              <a:t>- When we cook cakes, list all the heat </a:t>
            </a:r>
            <a:r>
              <a:rPr lang="en-GB" altLang="en-US" i="1" dirty="0">
                <a:solidFill>
                  <a:srgbClr val="FF0000"/>
                </a:solidFill>
                <a:cs typeface="Arial" panose="020B0604020202020204" pitchFamily="34" charset="0"/>
              </a:rPr>
              <a:t>transfer methods </a:t>
            </a:r>
            <a:r>
              <a:rPr lang="en-GB" altLang="en-US" i="1" dirty="0">
                <a:cs typeface="Arial" panose="020B0604020202020204" pitchFamily="34" charset="0"/>
              </a:rPr>
              <a:t>and where they are used.</a:t>
            </a:r>
            <a:endParaRPr lang="en-US" altLang="en-US" i="1" dirty="0">
              <a:cs typeface="Arial" panose="020B0604020202020204" pitchFamily="34" charset="0"/>
            </a:endParaRPr>
          </a:p>
          <a:p>
            <a:pPr>
              <a:spcBef>
                <a:spcPct val="0"/>
              </a:spcBef>
              <a:buFontTx/>
              <a:buNone/>
            </a:pPr>
            <a:endParaRPr lang="en-US" altLang="en-US" sz="1500" dirty="0">
              <a:cs typeface="Arial" panose="020B0604020202020204" pitchFamily="34" charset="0"/>
            </a:endParaRPr>
          </a:p>
          <a:p>
            <a:pPr>
              <a:spcBef>
                <a:spcPct val="0"/>
              </a:spcBef>
              <a:buFontTx/>
              <a:buNone/>
            </a:pPr>
            <a:endParaRPr lang="en-US" altLang="en-US" sz="2800" dirty="0">
              <a:cs typeface="Arial" panose="020B0604020202020204" pitchFamily="34" charset="0"/>
            </a:endParaRPr>
          </a:p>
        </p:txBody>
      </p:sp>
    </p:spTree>
    <p:extLst>
      <p:ext uri="{BB962C8B-B14F-4D97-AF65-F5344CB8AC3E}">
        <p14:creationId xmlns:p14="http://schemas.microsoft.com/office/powerpoint/2010/main" val="1803172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FED2CD1-B43B-4C2B-8EBA-C3022F769B69}"/>
              </a:ext>
            </a:extLst>
          </p:cNvPr>
          <p:cNvSpPr>
            <a:spLocks noGrp="1"/>
          </p:cNvSpPr>
          <p:nvPr>
            <p:ph type="title"/>
          </p:nvPr>
        </p:nvSpPr>
        <p:spPr/>
        <p:txBody>
          <a:bodyPr/>
          <a:lstStyle/>
          <a:p>
            <a:r>
              <a:rPr lang="en-GB" altLang="en-US"/>
              <a:t>Which fact is wrong?</a:t>
            </a:r>
          </a:p>
        </p:txBody>
      </p:sp>
      <p:sp>
        <p:nvSpPr>
          <p:cNvPr id="16387" name="Content Placeholder 2">
            <a:extLst>
              <a:ext uri="{FF2B5EF4-FFF2-40B4-BE49-F238E27FC236}">
                <a16:creationId xmlns:a16="http://schemas.microsoft.com/office/drawing/2014/main" id="{6B0AB18A-034E-4BA0-9DCA-C0414BD73BE8}"/>
              </a:ext>
            </a:extLst>
          </p:cNvPr>
          <p:cNvSpPr>
            <a:spLocks noGrp="1"/>
          </p:cNvSpPr>
          <p:nvPr>
            <p:ph idx="1"/>
          </p:nvPr>
        </p:nvSpPr>
        <p:spPr/>
        <p:txBody>
          <a:bodyPr/>
          <a:lstStyle/>
          <a:p>
            <a:pPr marL="514350" indent="-514350">
              <a:buFontTx/>
              <a:buAutoNum type="arabicPeriod"/>
            </a:pPr>
            <a:r>
              <a:rPr lang="en-GB" altLang="en-US"/>
              <a:t>Most foods are cooked by a combination of heat transfer methods.</a:t>
            </a:r>
          </a:p>
          <a:p>
            <a:pPr marL="514350" indent="-514350">
              <a:buFontTx/>
              <a:buAutoNum type="arabicPeriod"/>
            </a:pPr>
            <a:r>
              <a:rPr lang="en-GB" altLang="en-US"/>
              <a:t>Convection occurs in liquids</a:t>
            </a:r>
          </a:p>
          <a:p>
            <a:pPr marL="514350" indent="-514350">
              <a:buFontTx/>
              <a:buAutoNum type="arabicPeriod"/>
            </a:pPr>
            <a:r>
              <a:rPr lang="en-GB" altLang="en-US"/>
              <a:t>Conduction occurs in the oven</a:t>
            </a:r>
          </a:p>
          <a:p>
            <a:pPr marL="514350" indent="-514350">
              <a:buFontTx/>
              <a:buAutoNum type="arabicPeriod"/>
            </a:pPr>
            <a:r>
              <a:rPr lang="en-GB" altLang="en-US"/>
              <a:t>Radiation travels in straight lines and cannot go round or through things.</a:t>
            </a:r>
          </a:p>
        </p:txBody>
      </p:sp>
    </p:spTree>
    <p:extLst>
      <p:ext uri="{BB962C8B-B14F-4D97-AF65-F5344CB8AC3E}">
        <p14:creationId xmlns:p14="http://schemas.microsoft.com/office/powerpoint/2010/main" val="306018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EFED2CD1-B43B-4C2B-8EBA-C3022F769B69}"/>
              </a:ext>
            </a:extLst>
          </p:cNvPr>
          <p:cNvSpPr>
            <a:spLocks noGrp="1"/>
          </p:cNvSpPr>
          <p:nvPr>
            <p:ph type="title"/>
          </p:nvPr>
        </p:nvSpPr>
        <p:spPr/>
        <p:txBody>
          <a:bodyPr/>
          <a:lstStyle/>
          <a:p>
            <a:r>
              <a:rPr lang="en-GB" altLang="en-US"/>
              <a:t>Which fact is wrong?</a:t>
            </a:r>
          </a:p>
        </p:txBody>
      </p:sp>
      <p:sp>
        <p:nvSpPr>
          <p:cNvPr id="16387" name="Content Placeholder 2">
            <a:extLst>
              <a:ext uri="{FF2B5EF4-FFF2-40B4-BE49-F238E27FC236}">
                <a16:creationId xmlns:a16="http://schemas.microsoft.com/office/drawing/2014/main" id="{6B0AB18A-034E-4BA0-9DCA-C0414BD73BE8}"/>
              </a:ext>
            </a:extLst>
          </p:cNvPr>
          <p:cNvSpPr>
            <a:spLocks noGrp="1"/>
          </p:cNvSpPr>
          <p:nvPr>
            <p:ph idx="1"/>
          </p:nvPr>
        </p:nvSpPr>
        <p:spPr/>
        <p:txBody>
          <a:bodyPr/>
          <a:lstStyle/>
          <a:p>
            <a:pPr marL="514350" indent="-514350">
              <a:buFontTx/>
              <a:buAutoNum type="arabicPeriod"/>
            </a:pPr>
            <a:r>
              <a:rPr lang="en-GB" altLang="en-US" dirty="0"/>
              <a:t>Most foods are cooked by a combination of heat transfer methods.</a:t>
            </a:r>
          </a:p>
          <a:p>
            <a:pPr marL="514350" indent="-514350">
              <a:buFontTx/>
              <a:buAutoNum type="arabicPeriod"/>
            </a:pPr>
            <a:r>
              <a:rPr lang="en-GB" altLang="en-US" dirty="0"/>
              <a:t>Convection occurs in liquids</a:t>
            </a:r>
          </a:p>
          <a:p>
            <a:pPr marL="514350" indent="-514350">
              <a:buFontTx/>
              <a:buAutoNum type="arabicPeriod"/>
            </a:pPr>
            <a:r>
              <a:rPr lang="en-GB" altLang="en-US" dirty="0"/>
              <a:t>Conduction occurs in the oven – </a:t>
            </a:r>
            <a:r>
              <a:rPr lang="en-GB" altLang="en-US" dirty="0">
                <a:solidFill>
                  <a:srgbClr val="FF0000"/>
                </a:solidFill>
              </a:rPr>
              <a:t>wrong. Convection currents are the main method of heat transfer in the oven. But convection will happen in the baking trays which are put into the oven!</a:t>
            </a:r>
            <a:endParaRPr lang="en-GB" altLang="en-US" dirty="0"/>
          </a:p>
          <a:p>
            <a:pPr marL="514350" indent="-514350">
              <a:buFontTx/>
              <a:buAutoNum type="arabicPeriod"/>
            </a:pPr>
            <a:r>
              <a:rPr lang="en-GB" altLang="en-US" dirty="0"/>
              <a:t>Radiation travels in straight lines and cannot go round or through things.</a:t>
            </a:r>
          </a:p>
        </p:txBody>
      </p:sp>
    </p:spTree>
    <p:extLst>
      <p:ext uri="{BB962C8B-B14F-4D97-AF65-F5344CB8AC3E}">
        <p14:creationId xmlns:p14="http://schemas.microsoft.com/office/powerpoint/2010/main" val="160658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E04BE-719B-4A11-B899-757B80B8F0D7}"/>
              </a:ext>
            </a:extLst>
          </p:cNvPr>
          <p:cNvSpPr>
            <a:spLocks noGrp="1"/>
          </p:cNvSpPr>
          <p:nvPr>
            <p:ph type="title"/>
          </p:nvPr>
        </p:nvSpPr>
        <p:spPr>
          <a:xfrm>
            <a:off x="401781" y="198436"/>
            <a:ext cx="11416145" cy="1598614"/>
          </a:xfrm>
          <a:solidFill>
            <a:schemeClr val="accent3">
              <a:lumMod val="85000"/>
            </a:schemeClr>
          </a:solidFill>
        </p:spPr>
        <p:txBody>
          <a:bodyPr/>
          <a:lstStyle/>
          <a:p>
            <a:pPr algn="l">
              <a:defRPr/>
            </a:pPr>
            <a:r>
              <a:rPr lang="en-GB" sz="2800" dirty="0"/>
              <a:t>1. How can I be cooked?</a:t>
            </a:r>
            <a:br>
              <a:rPr lang="en-GB" sz="2800" dirty="0"/>
            </a:br>
            <a:r>
              <a:rPr lang="en-GB" sz="2800" dirty="0"/>
              <a:t>2. Describe the heat transference and the suitability to the food item.</a:t>
            </a:r>
            <a:r>
              <a:rPr lang="en-GB" dirty="0"/>
              <a:t/>
            </a:r>
            <a:br>
              <a:rPr lang="en-GB" dirty="0"/>
            </a:br>
            <a:endParaRPr lang="en-GB" dirty="0"/>
          </a:p>
        </p:txBody>
      </p:sp>
      <p:pic>
        <p:nvPicPr>
          <p:cNvPr id="17414" name="Picture 6">
            <a:extLst>
              <a:ext uri="{FF2B5EF4-FFF2-40B4-BE49-F238E27FC236}">
                <a16:creationId xmlns:a16="http://schemas.microsoft.com/office/drawing/2014/main" id="{DB39F480-F08D-403A-B1F0-4140B426936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1" y="2390775"/>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7">
            <a:extLst>
              <a:ext uri="{FF2B5EF4-FFF2-40B4-BE49-F238E27FC236}">
                <a16:creationId xmlns:a16="http://schemas.microsoft.com/office/drawing/2014/main" id="{4D62E555-D9E8-4242-A348-5B2D2FFF076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610476" y="1995488"/>
            <a:ext cx="258127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1570039" y="2050256"/>
            <a:ext cx="2891602" cy="2133600"/>
          </a:xfrm>
          <a:prstGeom prst="rect">
            <a:avLst/>
          </a:prstGeom>
        </p:spPr>
      </p:pic>
      <p:pic>
        <p:nvPicPr>
          <p:cNvPr id="4" name="Picture 3"/>
          <p:cNvPicPr>
            <a:picLocks noChangeAspect="1"/>
          </p:cNvPicPr>
          <p:nvPr/>
        </p:nvPicPr>
        <p:blipFill>
          <a:blip r:embed="rId4"/>
          <a:stretch>
            <a:fillRect/>
          </a:stretch>
        </p:blipFill>
        <p:spPr>
          <a:xfrm>
            <a:off x="7515226" y="2062163"/>
            <a:ext cx="2676525" cy="1704975"/>
          </a:xfrm>
          <a:prstGeom prst="rect">
            <a:avLst/>
          </a:prstGeom>
        </p:spPr>
      </p:pic>
      <p:pic>
        <p:nvPicPr>
          <p:cNvPr id="5" name="Picture 4"/>
          <p:cNvPicPr>
            <a:picLocks noChangeAspect="1"/>
          </p:cNvPicPr>
          <p:nvPr/>
        </p:nvPicPr>
        <p:blipFill>
          <a:blip r:embed="rId5"/>
          <a:stretch>
            <a:fillRect/>
          </a:stretch>
        </p:blipFill>
        <p:spPr>
          <a:xfrm>
            <a:off x="4948161" y="3314700"/>
            <a:ext cx="2408344" cy="2574819"/>
          </a:xfrm>
          <a:prstGeom prst="rect">
            <a:avLst/>
          </a:prstGeom>
        </p:spPr>
      </p:pic>
      <p:pic>
        <p:nvPicPr>
          <p:cNvPr id="6" name="Picture 5"/>
          <p:cNvPicPr>
            <a:picLocks noChangeAspect="1"/>
          </p:cNvPicPr>
          <p:nvPr/>
        </p:nvPicPr>
        <p:blipFill>
          <a:blip r:embed="rId6"/>
          <a:stretch>
            <a:fillRect/>
          </a:stretch>
        </p:blipFill>
        <p:spPr>
          <a:xfrm>
            <a:off x="1754189" y="4234904"/>
            <a:ext cx="2407908" cy="2568327"/>
          </a:xfrm>
          <a:prstGeom prst="rect">
            <a:avLst/>
          </a:prstGeom>
        </p:spPr>
      </p:pic>
      <p:pic>
        <p:nvPicPr>
          <p:cNvPr id="7" name="Picture 6"/>
          <p:cNvPicPr>
            <a:picLocks noChangeAspect="1"/>
          </p:cNvPicPr>
          <p:nvPr/>
        </p:nvPicPr>
        <p:blipFill>
          <a:blip r:embed="rId7"/>
          <a:stretch>
            <a:fillRect/>
          </a:stretch>
        </p:blipFill>
        <p:spPr>
          <a:xfrm>
            <a:off x="7857361" y="4183856"/>
            <a:ext cx="2619375" cy="1743075"/>
          </a:xfrm>
          <a:prstGeom prst="rect">
            <a:avLst/>
          </a:prstGeom>
        </p:spPr>
      </p:pic>
      <p:cxnSp>
        <p:nvCxnSpPr>
          <p:cNvPr id="9" name="Straight Arrow Connector 8"/>
          <p:cNvCxnSpPr/>
          <p:nvPr/>
        </p:nvCxnSpPr>
        <p:spPr>
          <a:xfrm flipH="1">
            <a:off x="945931" y="2390775"/>
            <a:ext cx="62410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945931" y="3452648"/>
            <a:ext cx="624108" cy="472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5927834" y="2617076"/>
            <a:ext cx="15766" cy="69762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5" idx="2"/>
          </p:cNvCxnSpPr>
          <p:nvPr/>
        </p:nvCxnSpPr>
        <p:spPr>
          <a:xfrm>
            <a:off x="6152333" y="5889519"/>
            <a:ext cx="75046" cy="4009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0191751" y="2390775"/>
            <a:ext cx="52880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10191751" y="3314700"/>
            <a:ext cx="686456"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945931" y="4887310"/>
            <a:ext cx="808258"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945931" y="5889519"/>
            <a:ext cx="808258" cy="3741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10476736" y="4477407"/>
            <a:ext cx="764078" cy="7882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0476736" y="5486400"/>
            <a:ext cx="685250" cy="23648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465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89D4DF0-90CA-4925-A6BD-CE67CF998AB2}"/>
              </a:ext>
            </a:extLst>
          </p:cNvPr>
          <p:cNvGraphicFramePr>
            <a:graphicFrameLocks noGrp="1"/>
          </p:cNvGraphicFramePr>
          <p:nvPr/>
        </p:nvGraphicFramePr>
        <p:xfrm>
          <a:off x="1774825" y="1700213"/>
          <a:ext cx="8569324" cy="4373646"/>
        </p:xfrm>
        <a:graphic>
          <a:graphicData uri="http://schemas.openxmlformats.org/drawingml/2006/table">
            <a:tbl>
              <a:tblPr firstRow="1" bandRow="1">
                <a:tableStyleId>{5DA37D80-6434-44D0-A028-1B22A696006F}</a:tableStyleId>
              </a:tblPr>
              <a:tblGrid>
                <a:gridCol w="2142331">
                  <a:extLst>
                    <a:ext uri="{9D8B030D-6E8A-4147-A177-3AD203B41FA5}">
                      <a16:colId xmlns:a16="http://schemas.microsoft.com/office/drawing/2014/main" val="20000"/>
                    </a:ext>
                  </a:extLst>
                </a:gridCol>
                <a:gridCol w="2142331">
                  <a:extLst>
                    <a:ext uri="{9D8B030D-6E8A-4147-A177-3AD203B41FA5}">
                      <a16:colId xmlns:a16="http://schemas.microsoft.com/office/drawing/2014/main" val="20001"/>
                    </a:ext>
                  </a:extLst>
                </a:gridCol>
                <a:gridCol w="2142331">
                  <a:extLst>
                    <a:ext uri="{9D8B030D-6E8A-4147-A177-3AD203B41FA5}">
                      <a16:colId xmlns:a16="http://schemas.microsoft.com/office/drawing/2014/main" val="20002"/>
                    </a:ext>
                  </a:extLst>
                </a:gridCol>
                <a:gridCol w="2142331">
                  <a:extLst>
                    <a:ext uri="{9D8B030D-6E8A-4147-A177-3AD203B41FA5}">
                      <a16:colId xmlns:a16="http://schemas.microsoft.com/office/drawing/2014/main" val="20003"/>
                    </a:ext>
                  </a:extLst>
                </a:gridCol>
              </a:tblGrid>
              <a:tr h="2087672">
                <a:tc>
                  <a:txBody>
                    <a:bodyPr/>
                    <a:lstStyle/>
                    <a:p>
                      <a:pPr marL="342900" indent="-342900">
                        <a:buAutoNum type="arabicPeriod"/>
                      </a:pPr>
                      <a:r>
                        <a:rPr lang="en-GB" sz="1800" dirty="0"/>
                        <a:t>Which is a moist method of cooking?</a:t>
                      </a:r>
                    </a:p>
                    <a:p>
                      <a:pPr marL="342900" indent="-342900">
                        <a:buNone/>
                      </a:pPr>
                      <a:r>
                        <a:rPr lang="en-GB" sz="1800" dirty="0"/>
                        <a:t>A       Grill</a:t>
                      </a:r>
                    </a:p>
                    <a:p>
                      <a:pPr marL="342900" indent="-342900">
                        <a:buNone/>
                      </a:pPr>
                      <a:r>
                        <a:rPr lang="en-GB" sz="1800" dirty="0"/>
                        <a:t>S       Poach</a:t>
                      </a:r>
                    </a:p>
                    <a:p>
                      <a:pPr marL="342900" indent="-342900">
                        <a:buNone/>
                      </a:pPr>
                      <a:r>
                        <a:rPr lang="en-GB" sz="1800" dirty="0"/>
                        <a:t>C       Bake</a:t>
                      </a:r>
                    </a:p>
                  </a:txBody>
                  <a:tcPr marL="91444" marR="91444" marT="45707" marB="45707"/>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2. Which is a dry method of cooking?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U   Steam</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L   Pressure</a:t>
                      </a:r>
                      <a:r>
                        <a:rPr lang="en-GB" sz="1800" baseline="0" dirty="0"/>
                        <a:t> cook </a:t>
                      </a:r>
                      <a:endParaRPr lang="en-GB"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T    Bake</a:t>
                      </a:r>
                    </a:p>
                  </a:txBody>
                  <a:tcPr marL="91444" marR="91444" marT="45707" marB="45707"/>
                </a:tc>
                <a:tc>
                  <a:txBody>
                    <a:bodyPr/>
                    <a:lstStyle/>
                    <a:p>
                      <a:r>
                        <a:rPr lang="en-GB" sz="1800" dirty="0"/>
                        <a:t>3. In a grill where does</a:t>
                      </a:r>
                      <a:r>
                        <a:rPr lang="en-GB" sz="1800" baseline="0" dirty="0"/>
                        <a:t> the </a:t>
                      </a:r>
                      <a:r>
                        <a:rPr lang="en-GB" sz="1800" dirty="0"/>
                        <a:t>heat come from?</a:t>
                      </a:r>
                    </a:p>
                    <a:p>
                      <a:r>
                        <a:rPr lang="en-GB" sz="1800" dirty="0"/>
                        <a:t>O   Top &amp; bottom</a:t>
                      </a:r>
                    </a:p>
                    <a:p>
                      <a:r>
                        <a:rPr lang="en-GB" sz="1800" dirty="0"/>
                        <a:t>R   Bottom</a:t>
                      </a:r>
                    </a:p>
                    <a:p>
                      <a:r>
                        <a:rPr lang="en-GB" sz="1800" dirty="0"/>
                        <a:t>E   Top</a:t>
                      </a:r>
                      <a:endParaRPr lang="en-US" sz="1800" dirty="0"/>
                    </a:p>
                  </a:txBody>
                  <a:tcPr marL="91444" marR="91444" marT="45707" marB="45707"/>
                </a:tc>
                <a:tc>
                  <a:txBody>
                    <a:bodyPr/>
                    <a:lstStyle/>
                    <a:p>
                      <a:r>
                        <a:rPr lang="en-GB" sz="1800" dirty="0"/>
                        <a:t>4. Which method of cooking does not brown food?</a:t>
                      </a:r>
                    </a:p>
                    <a:p>
                      <a:r>
                        <a:rPr lang="en-GB" sz="1800" dirty="0"/>
                        <a:t>I    Baking</a:t>
                      </a:r>
                    </a:p>
                    <a:p>
                      <a:r>
                        <a:rPr lang="en-GB" sz="1800" dirty="0"/>
                        <a:t>T   Grilling </a:t>
                      </a:r>
                    </a:p>
                    <a:p>
                      <a:r>
                        <a:rPr lang="en-GB" sz="1800" dirty="0"/>
                        <a:t>A   Microwaving</a:t>
                      </a:r>
                      <a:endParaRPr lang="en-US" sz="1800" dirty="0"/>
                    </a:p>
                  </a:txBody>
                  <a:tcPr marL="91444" marR="91444" marT="45707" marB="45707"/>
                </a:tc>
                <a:extLst>
                  <a:ext uri="{0D108BD9-81ED-4DB2-BD59-A6C34878D82A}">
                    <a16:rowId xmlns:a16="http://schemas.microsoft.com/office/drawing/2014/main" val="10000"/>
                  </a:ext>
                </a:extLst>
              </a:tr>
              <a:tr h="2285890">
                <a:tc>
                  <a:txBody>
                    <a:bodyPr/>
                    <a:lstStyle/>
                    <a:p>
                      <a:r>
                        <a:rPr lang="en-GB" sz="1800" b="1" dirty="0"/>
                        <a:t>5. Which method is better for reducing fat intake?</a:t>
                      </a:r>
                    </a:p>
                    <a:p>
                      <a:r>
                        <a:rPr lang="en-GB" sz="1800" b="1" dirty="0"/>
                        <a:t>M   Stir frying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t>A   Deep frying</a:t>
                      </a:r>
                    </a:p>
                    <a:p>
                      <a:r>
                        <a:rPr lang="en-GB" sz="1800" b="1" dirty="0"/>
                        <a:t>T   Shallow frying</a:t>
                      </a:r>
                    </a:p>
                    <a:p>
                      <a:endParaRPr lang="en-US" sz="1800" b="1" dirty="0"/>
                    </a:p>
                  </a:txBody>
                  <a:tcPr marL="91444" marR="91444" marT="45707" marB="45707"/>
                </a:tc>
                <a:tc>
                  <a:txBody>
                    <a:bodyPr/>
                    <a:lstStyle/>
                    <a:p>
                      <a:r>
                        <a:rPr lang="en-GB" sz="1800" b="1" dirty="0"/>
                        <a:t>6. Which method kills most vitamin C?</a:t>
                      </a:r>
                    </a:p>
                    <a:p>
                      <a:endParaRPr lang="en-GB" sz="1800" b="1" dirty="0"/>
                    </a:p>
                    <a:p>
                      <a:r>
                        <a:rPr lang="en-GB" sz="1800" b="1" dirty="0"/>
                        <a:t>I</a:t>
                      </a:r>
                      <a:r>
                        <a:rPr lang="en-GB" sz="1800" b="1" baseline="0" dirty="0"/>
                        <a:t>  </a:t>
                      </a:r>
                      <a:r>
                        <a:rPr lang="en-GB" sz="1800" b="1" dirty="0"/>
                        <a:t>  Boiling</a:t>
                      </a:r>
                    </a:p>
                    <a:p>
                      <a:r>
                        <a:rPr lang="en-GB" sz="1800" b="1" baseline="0" dirty="0"/>
                        <a:t>A   Steaming </a:t>
                      </a:r>
                      <a:endParaRPr lang="en-US" sz="1800" b="1" dirty="0"/>
                    </a:p>
                  </a:txBody>
                  <a:tcPr marL="91444" marR="91444" marT="45707" marB="45707"/>
                </a:tc>
                <a:tc>
                  <a:txBody>
                    <a:bodyPr/>
                    <a:lstStyle/>
                    <a:p>
                      <a:r>
                        <a:rPr lang="en-GB" sz="1800" b="1" dirty="0"/>
                        <a:t>7. Which method is quickest?</a:t>
                      </a:r>
                    </a:p>
                    <a:p>
                      <a:endParaRPr lang="en-GB" sz="1800" b="1" dirty="0"/>
                    </a:p>
                    <a:p>
                      <a:r>
                        <a:rPr lang="en-GB" sz="1800" b="1" dirty="0"/>
                        <a:t>I      Stewing</a:t>
                      </a:r>
                    </a:p>
                    <a:p>
                      <a:r>
                        <a:rPr lang="en-GB" sz="1800" b="1" dirty="0"/>
                        <a:t>N     Pressure</a:t>
                      </a:r>
                      <a:r>
                        <a:rPr lang="en-GB" sz="1800" b="1" baseline="0" dirty="0"/>
                        <a:t>   </a:t>
                      </a:r>
                    </a:p>
                    <a:p>
                      <a:r>
                        <a:rPr lang="en-GB" sz="1800" b="1" baseline="0" dirty="0"/>
                        <a:t>       cooking</a:t>
                      </a:r>
                    </a:p>
                    <a:p>
                      <a:r>
                        <a:rPr lang="en-GB" sz="1800" b="1" baseline="0" dirty="0"/>
                        <a:t>R    Casseroling </a:t>
                      </a:r>
                      <a:endParaRPr lang="en-US" sz="1800" b="1" dirty="0"/>
                    </a:p>
                  </a:txBody>
                  <a:tcPr marL="91444" marR="91444" marT="45707" marB="45707"/>
                </a:tc>
                <a:tc>
                  <a:txBody>
                    <a:bodyPr/>
                    <a:lstStyle/>
                    <a:p>
                      <a:r>
                        <a:rPr lang="en-GB" sz="1800" b="1" dirty="0"/>
                        <a:t>8. Which</a:t>
                      </a:r>
                      <a:r>
                        <a:rPr lang="en-GB" sz="1800" b="1" baseline="0" dirty="0"/>
                        <a:t> meal uses most energy</a:t>
                      </a:r>
                    </a:p>
                    <a:p>
                      <a:endParaRPr lang="en-GB" sz="1800" b="1" baseline="0" dirty="0"/>
                    </a:p>
                    <a:p>
                      <a:r>
                        <a:rPr lang="en-GB" sz="1800" b="1" baseline="0" dirty="0"/>
                        <a:t>R  Beans on toast</a:t>
                      </a:r>
                    </a:p>
                    <a:p>
                      <a:r>
                        <a:rPr lang="en-GB" sz="1800" b="1" baseline="0" dirty="0"/>
                        <a:t>P  Cheese on </a:t>
                      </a:r>
                    </a:p>
                    <a:p>
                      <a:r>
                        <a:rPr lang="en-GB" sz="1800" b="1" baseline="0" dirty="0"/>
                        <a:t>     toast</a:t>
                      </a:r>
                    </a:p>
                    <a:p>
                      <a:r>
                        <a:rPr lang="en-GB" sz="1800" b="1" baseline="0" dirty="0"/>
                        <a:t>G  Boiled egg &amp; </a:t>
                      </a:r>
                    </a:p>
                    <a:p>
                      <a:r>
                        <a:rPr lang="en-GB" sz="1800" b="1" baseline="0" dirty="0"/>
                        <a:t>     toast soldiers</a:t>
                      </a:r>
                      <a:endParaRPr lang="en-US" sz="1800" b="1" dirty="0"/>
                    </a:p>
                  </a:txBody>
                  <a:tcPr marL="91444" marR="91444" marT="45707" marB="45707"/>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94670B75-4907-4C0C-9FDF-B820950776B5}"/>
              </a:ext>
            </a:extLst>
          </p:cNvPr>
          <p:cNvSpPr txBox="1"/>
          <p:nvPr/>
        </p:nvSpPr>
        <p:spPr>
          <a:xfrm>
            <a:off x="1919288" y="333376"/>
            <a:ext cx="8064500" cy="1122363"/>
          </a:xfrm>
          <a:prstGeom prst="roundRect">
            <a:avLst/>
          </a:prstGeom>
          <a:solidFill>
            <a:srgbClr val="FFC000"/>
          </a:solidFill>
          <a:ln w="57150">
            <a:prstDash val="sysDash"/>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GB" sz="2000" b="1" dirty="0"/>
              <a:t>Quiz.</a:t>
            </a:r>
          </a:p>
          <a:p>
            <a:pPr algn="ctr">
              <a:defRPr/>
            </a:pPr>
            <a:r>
              <a:rPr lang="en-GB" sz="2000" b="1" dirty="0"/>
              <a:t>The answer spells out a method of cooking. Name the method and 3 foods you can cook that way.</a:t>
            </a:r>
            <a:endParaRPr lang="en-US" sz="2000" b="1" dirty="0"/>
          </a:p>
        </p:txBody>
      </p:sp>
    </p:spTree>
    <p:extLst>
      <p:ext uri="{BB962C8B-B14F-4D97-AF65-F5344CB8AC3E}">
        <p14:creationId xmlns:p14="http://schemas.microsoft.com/office/powerpoint/2010/main" val="20877756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DF65108-D5B9-4A22-B80B-69CF09468613}"/>
              </a:ext>
            </a:extLst>
          </p:cNvPr>
          <p:cNvGraphicFramePr>
            <a:graphicFrameLocks noGrp="1"/>
          </p:cNvGraphicFramePr>
          <p:nvPr/>
        </p:nvGraphicFramePr>
        <p:xfrm>
          <a:off x="1774825" y="1700213"/>
          <a:ext cx="8569324" cy="4373646"/>
        </p:xfrm>
        <a:graphic>
          <a:graphicData uri="http://schemas.openxmlformats.org/drawingml/2006/table">
            <a:tbl>
              <a:tblPr firstRow="1" bandRow="1">
                <a:tableStyleId>{5DA37D80-6434-44D0-A028-1B22A696006F}</a:tableStyleId>
              </a:tblPr>
              <a:tblGrid>
                <a:gridCol w="2142331">
                  <a:extLst>
                    <a:ext uri="{9D8B030D-6E8A-4147-A177-3AD203B41FA5}">
                      <a16:colId xmlns:a16="http://schemas.microsoft.com/office/drawing/2014/main" val="20000"/>
                    </a:ext>
                  </a:extLst>
                </a:gridCol>
                <a:gridCol w="2142331">
                  <a:extLst>
                    <a:ext uri="{9D8B030D-6E8A-4147-A177-3AD203B41FA5}">
                      <a16:colId xmlns:a16="http://schemas.microsoft.com/office/drawing/2014/main" val="20001"/>
                    </a:ext>
                  </a:extLst>
                </a:gridCol>
                <a:gridCol w="2142331">
                  <a:extLst>
                    <a:ext uri="{9D8B030D-6E8A-4147-A177-3AD203B41FA5}">
                      <a16:colId xmlns:a16="http://schemas.microsoft.com/office/drawing/2014/main" val="20002"/>
                    </a:ext>
                  </a:extLst>
                </a:gridCol>
                <a:gridCol w="2142331">
                  <a:extLst>
                    <a:ext uri="{9D8B030D-6E8A-4147-A177-3AD203B41FA5}">
                      <a16:colId xmlns:a16="http://schemas.microsoft.com/office/drawing/2014/main" val="20003"/>
                    </a:ext>
                  </a:extLst>
                </a:gridCol>
              </a:tblGrid>
              <a:tr h="2087672">
                <a:tc>
                  <a:txBody>
                    <a:bodyPr/>
                    <a:lstStyle/>
                    <a:p>
                      <a:pPr marL="342900" indent="-342900">
                        <a:buAutoNum type="arabicPeriod"/>
                      </a:pPr>
                      <a:r>
                        <a:rPr lang="en-GB" sz="1800" dirty="0"/>
                        <a:t>Which is a moist method of cooking?</a:t>
                      </a:r>
                    </a:p>
                    <a:p>
                      <a:pPr marL="342900" indent="-342900">
                        <a:buNone/>
                      </a:pPr>
                      <a:r>
                        <a:rPr lang="en-GB" sz="1800" dirty="0"/>
                        <a:t>A       Grill</a:t>
                      </a:r>
                    </a:p>
                    <a:p>
                      <a:pPr marL="342900" indent="-342900">
                        <a:buNone/>
                      </a:pPr>
                      <a:r>
                        <a:rPr lang="en-GB" sz="1800" dirty="0">
                          <a:solidFill>
                            <a:srgbClr val="FFFF00"/>
                          </a:solidFill>
                        </a:rPr>
                        <a:t>S       Poach</a:t>
                      </a:r>
                    </a:p>
                    <a:p>
                      <a:pPr marL="342900" indent="-342900">
                        <a:buNone/>
                      </a:pPr>
                      <a:r>
                        <a:rPr lang="en-GB" sz="1800" dirty="0"/>
                        <a:t>C       Bake</a:t>
                      </a:r>
                    </a:p>
                  </a:txBody>
                  <a:tcPr marL="91444" marR="91444" marT="45707" marB="45707">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2. Which is a dry method of cooking?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U   Steam</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L   Pressure</a:t>
                      </a:r>
                      <a:r>
                        <a:rPr lang="en-GB" sz="1800" baseline="0" dirty="0"/>
                        <a:t> cook </a:t>
                      </a:r>
                      <a:endParaRPr lang="en-GB" sz="18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FFFF00"/>
                          </a:solidFill>
                        </a:rPr>
                        <a:t>T    Bake</a:t>
                      </a:r>
                    </a:p>
                  </a:txBody>
                  <a:tcPr marL="91444" marR="91444" marT="45707" marB="45707"/>
                </a:tc>
                <a:tc>
                  <a:txBody>
                    <a:bodyPr/>
                    <a:lstStyle/>
                    <a:p>
                      <a:r>
                        <a:rPr lang="en-GB" sz="1800" dirty="0"/>
                        <a:t>3. In a grill where does</a:t>
                      </a:r>
                      <a:r>
                        <a:rPr lang="en-GB" sz="1800" baseline="0" dirty="0"/>
                        <a:t> the </a:t>
                      </a:r>
                      <a:r>
                        <a:rPr lang="en-GB" sz="1800" dirty="0"/>
                        <a:t>heat come from?</a:t>
                      </a:r>
                    </a:p>
                    <a:p>
                      <a:r>
                        <a:rPr lang="en-GB" sz="1800" dirty="0"/>
                        <a:t>O   Top &amp; bottom</a:t>
                      </a:r>
                    </a:p>
                    <a:p>
                      <a:r>
                        <a:rPr lang="en-GB" sz="1800" dirty="0"/>
                        <a:t>R   Bottom</a:t>
                      </a:r>
                    </a:p>
                    <a:p>
                      <a:r>
                        <a:rPr lang="en-GB" sz="1800" dirty="0">
                          <a:solidFill>
                            <a:srgbClr val="FFFF00"/>
                          </a:solidFill>
                        </a:rPr>
                        <a:t>E   Top</a:t>
                      </a:r>
                      <a:endParaRPr lang="en-US" sz="1800" dirty="0">
                        <a:solidFill>
                          <a:srgbClr val="FFFF00"/>
                        </a:solidFill>
                      </a:endParaRPr>
                    </a:p>
                  </a:txBody>
                  <a:tcPr marL="91444" marR="91444" marT="45707" marB="45707"/>
                </a:tc>
                <a:tc>
                  <a:txBody>
                    <a:bodyPr/>
                    <a:lstStyle/>
                    <a:p>
                      <a:r>
                        <a:rPr lang="en-GB" sz="1800" dirty="0"/>
                        <a:t>4. Which method of cooking does not brown food?</a:t>
                      </a:r>
                    </a:p>
                    <a:p>
                      <a:r>
                        <a:rPr lang="en-GB" sz="1800" dirty="0"/>
                        <a:t>I    Baking</a:t>
                      </a:r>
                    </a:p>
                    <a:p>
                      <a:r>
                        <a:rPr lang="en-GB" sz="1800" dirty="0"/>
                        <a:t>T   Grilling </a:t>
                      </a:r>
                    </a:p>
                    <a:p>
                      <a:r>
                        <a:rPr lang="en-GB" sz="1800" dirty="0">
                          <a:solidFill>
                            <a:srgbClr val="FFFF00"/>
                          </a:solidFill>
                        </a:rPr>
                        <a:t>A   Microwaving</a:t>
                      </a:r>
                      <a:endParaRPr lang="en-US" sz="1800" dirty="0">
                        <a:solidFill>
                          <a:srgbClr val="FFFF00"/>
                        </a:solidFill>
                      </a:endParaRPr>
                    </a:p>
                  </a:txBody>
                  <a:tcPr marL="91444" marR="91444" marT="45707" marB="45707"/>
                </a:tc>
                <a:extLst>
                  <a:ext uri="{0D108BD9-81ED-4DB2-BD59-A6C34878D82A}">
                    <a16:rowId xmlns:a16="http://schemas.microsoft.com/office/drawing/2014/main" val="10000"/>
                  </a:ext>
                </a:extLst>
              </a:tr>
              <a:tr h="2285890">
                <a:tc>
                  <a:txBody>
                    <a:bodyPr/>
                    <a:lstStyle/>
                    <a:p>
                      <a:r>
                        <a:rPr lang="en-GB" sz="1800" b="1" dirty="0"/>
                        <a:t>5. Which method is better for reducing fat intake?</a:t>
                      </a:r>
                    </a:p>
                    <a:p>
                      <a:r>
                        <a:rPr lang="en-GB" sz="1800" b="1" dirty="0">
                          <a:solidFill>
                            <a:srgbClr val="FFFF00"/>
                          </a:solidFill>
                        </a:rPr>
                        <a:t>M   Stir frying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a:t>A   Deep frying</a:t>
                      </a:r>
                    </a:p>
                    <a:p>
                      <a:r>
                        <a:rPr lang="en-GB" sz="1800" b="1" dirty="0"/>
                        <a:t>T   Shallow frying</a:t>
                      </a:r>
                    </a:p>
                    <a:p>
                      <a:endParaRPr lang="en-US" sz="1800" b="1" dirty="0"/>
                    </a:p>
                  </a:txBody>
                  <a:tcPr marL="91444" marR="91444" marT="45707" marB="45707"/>
                </a:tc>
                <a:tc>
                  <a:txBody>
                    <a:bodyPr/>
                    <a:lstStyle/>
                    <a:p>
                      <a:r>
                        <a:rPr lang="en-GB" sz="1800" b="1" dirty="0"/>
                        <a:t>6. Which method kills most vitamin C?</a:t>
                      </a:r>
                    </a:p>
                    <a:p>
                      <a:endParaRPr lang="en-GB" sz="1800" b="1" dirty="0"/>
                    </a:p>
                    <a:p>
                      <a:r>
                        <a:rPr lang="en-GB" sz="1800" b="1" dirty="0">
                          <a:solidFill>
                            <a:srgbClr val="FFFF00"/>
                          </a:solidFill>
                        </a:rPr>
                        <a:t>I</a:t>
                      </a:r>
                      <a:r>
                        <a:rPr lang="en-GB" sz="1800" b="1" baseline="0" dirty="0">
                          <a:solidFill>
                            <a:srgbClr val="FFFF00"/>
                          </a:solidFill>
                        </a:rPr>
                        <a:t>  </a:t>
                      </a:r>
                      <a:r>
                        <a:rPr lang="en-GB" sz="1800" b="1" dirty="0">
                          <a:solidFill>
                            <a:srgbClr val="FFFF00"/>
                          </a:solidFill>
                        </a:rPr>
                        <a:t>  Boiling</a:t>
                      </a:r>
                    </a:p>
                    <a:p>
                      <a:r>
                        <a:rPr lang="en-GB" sz="1800" b="1" baseline="0" dirty="0"/>
                        <a:t>A   Steaming </a:t>
                      </a:r>
                      <a:endParaRPr lang="en-US" sz="1800" b="1" dirty="0"/>
                    </a:p>
                  </a:txBody>
                  <a:tcPr marL="91444" marR="91444" marT="45707" marB="45707"/>
                </a:tc>
                <a:tc>
                  <a:txBody>
                    <a:bodyPr/>
                    <a:lstStyle/>
                    <a:p>
                      <a:r>
                        <a:rPr lang="en-GB" sz="1800" b="1" dirty="0"/>
                        <a:t>7. Which method is quickest?</a:t>
                      </a:r>
                    </a:p>
                    <a:p>
                      <a:endParaRPr lang="en-GB" sz="1800" b="1" dirty="0"/>
                    </a:p>
                    <a:p>
                      <a:r>
                        <a:rPr lang="en-GB" sz="1800" b="1" dirty="0"/>
                        <a:t>I      Stewing</a:t>
                      </a:r>
                    </a:p>
                    <a:p>
                      <a:r>
                        <a:rPr lang="en-GB" sz="1800" b="1" dirty="0">
                          <a:solidFill>
                            <a:srgbClr val="FFFF00"/>
                          </a:solidFill>
                        </a:rPr>
                        <a:t>N     Pressure</a:t>
                      </a:r>
                      <a:r>
                        <a:rPr lang="en-GB" sz="1800" b="1" baseline="0" dirty="0">
                          <a:solidFill>
                            <a:srgbClr val="FFFF00"/>
                          </a:solidFill>
                        </a:rPr>
                        <a:t>   </a:t>
                      </a:r>
                    </a:p>
                    <a:p>
                      <a:r>
                        <a:rPr lang="en-GB" sz="1800" b="1" baseline="0" dirty="0">
                          <a:solidFill>
                            <a:srgbClr val="FFFF00"/>
                          </a:solidFill>
                        </a:rPr>
                        <a:t>       cooking</a:t>
                      </a:r>
                    </a:p>
                    <a:p>
                      <a:r>
                        <a:rPr lang="en-GB" sz="1800" b="1" baseline="0" dirty="0"/>
                        <a:t>R    Casseroling </a:t>
                      </a:r>
                      <a:endParaRPr lang="en-US" sz="1800" b="1" dirty="0"/>
                    </a:p>
                  </a:txBody>
                  <a:tcPr marL="91444" marR="91444" marT="45707" marB="45707"/>
                </a:tc>
                <a:tc>
                  <a:txBody>
                    <a:bodyPr/>
                    <a:lstStyle/>
                    <a:p>
                      <a:r>
                        <a:rPr lang="en-GB" sz="1800" b="1" dirty="0"/>
                        <a:t>8. Which</a:t>
                      </a:r>
                      <a:r>
                        <a:rPr lang="en-GB" sz="1800" b="1" baseline="0" dirty="0"/>
                        <a:t> meal uses most energy</a:t>
                      </a:r>
                    </a:p>
                    <a:p>
                      <a:endParaRPr lang="en-GB" sz="1800" b="1" baseline="0" dirty="0"/>
                    </a:p>
                    <a:p>
                      <a:r>
                        <a:rPr lang="en-GB" sz="1800" b="1" baseline="0" dirty="0"/>
                        <a:t>R  Beans on toast</a:t>
                      </a:r>
                    </a:p>
                    <a:p>
                      <a:r>
                        <a:rPr lang="en-GB" sz="1800" b="1" baseline="0" dirty="0"/>
                        <a:t>P  Cheese on </a:t>
                      </a:r>
                    </a:p>
                    <a:p>
                      <a:r>
                        <a:rPr lang="en-GB" sz="1800" b="1" baseline="0" dirty="0"/>
                        <a:t>     toast</a:t>
                      </a:r>
                    </a:p>
                    <a:p>
                      <a:r>
                        <a:rPr lang="en-GB" sz="1800" b="1" baseline="0" dirty="0">
                          <a:solidFill>
                            <a:srgbClr val="FFFF00"/>
                          </a:solidFill>
                        </a:rPr>
                        <a:t>G  Boiled egg &amp; </a:t>
                      </a:r>
                    </a:p>
                    <a:p>
                      <a:r>
                        <a:rPr lang="en-GB" sz="1800" b="1" baseline="0" dirty="0">
                          <a:solidFill>
                            <a:srgbClr val="FFFF00"/>
                          </a:solidFill>
                        </a:rPr>
                        <a:t>     toast soldiers</a:t>
                      </a:r>
                      <a:endParaRPr lang="en-US" sz="1800" b="1" dirty="0">
                        <a:solidFill>
                          <a:srgbClr val="FFFF00"/>
                        </a:solidFill>
                      </a:endParaRPr>
                    </a:p>
                  </a:txBody>
                  <a:tcPr marL="91444" marR="91444" marT="45707" marB="45707"/>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F008BAF9-86FD-4892-B19F-5C626707590C}"/>
              </a:ext>
            </a:extLst>
          </p:cNvPr>
          <p:cNvSpPr txBox="1"/>
          <p:nvPr/>
        </p:nvSpPr>
        <p:spPr>
          <a:xfrm>
            <a:off x="1919288" y="333376"/>
            <a:ext cx="8064500" cy="1122363"/>
          </a:xfrm>
          <a:prstGeom prst="roundRect">
            <a:avLst/>
          </a:prstGeom>
          <a:solidFill>
            <a:srgbClr val="FFC000"/>
          </a:solidFill>
          <a:ln w="57150">
            <a:prstDash val="sysDash"/>
          </a:ln>
          <a:effectLst>
            <a:outerShdw blurRad="76200" dir="13500000" sy="23000" kx="1200000" algn="br" rotWithShape="0">
              <a:prstClr val="black">
                <a:alpha val="20000"/>
              </a:prstClr>
            </a:outerShdw>
          </a:effectLst>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GB" sz="2000" b="1" dirty="0"/>
              <a:t>Quiz.</a:t>
            </a:r>
          </a:p>
          <a:p>
            <a:pPr algn="ctr">
              <a:defRPr/>
            </a:pPr>
            <a:r>
              <a:rPr lang="en-GB" sz="2000" b="1" dirty="0"/>
              <a:t>The answer spells out a method of cooking. Name the method and 3 foods you can cook that way.</a:t>
            </a:r>
            <a:endParaRPr lang="en-US" sz="2000" b="1" dirty="0"/>
          </a:p>
        </p:txBody>
      </p:sp>
      <p:graphicFrame>
        <p:nvGraphicFramePr>
          <p:cNvPr id="4" name="Table 3">
            <a:extLst>
              <a:ext uri="{FF2B5EF4-FFF2-40B4-BE49-F238E27FC236}">
                <a16:creationId xmlns:a16="http://schemas.microsoft.com/office/drawing/2014/main" id="{C0C13931-6CD1-4F82-B2C6-A25F8C059DFD}"/>
              </a:ext>
            </a:extLst>
          </p:cNvPr>
          <p:cNvGraphicFramePr>
            <a:graphicFrameLocks noGrp="1"/>
          </p:cNvGraphicFramePr>
          <p:nvPr/>
        </p:nvGraphicFramePr>
        <p:xfrm>
          <a:off x="2927350" y="6308726"/>
          <a:ext cx="5418136" cy="371475"/>
        </p:xfrm>
        <a:graphic>
          <a:graphicData uri="http://schemas.openxmlformats.org/drawingml/2006/table">
            <a:tbl>
              <a:tblPr firstRow="1" bandRow="1">
                <a:tableStyleId>{5C22544A-7EE6-4342-B048-85BDC9FD1C3A}</a:tableStyleId>
              </a:tblPr>
              <a:tblGrid>
                <a:gridCol w="677267">
                  <a:extLst>
                    <a:ext uri="{9D8B030D-6E8A-4147-A177-3AD203B41FA5}">
                      <a16:colId xmlns:a16="http://schemas.microsoft.com/office/drawing/2014/main" val="20000"/>
                    </a:ext>
                  </a:extLst>
                </a:gridCol>
                <a:gridCol w="677267">
                  <a:extLst>
                    <a:ext uri="{9D8B030D-6E8A-4147-A177-3AD203B41FA5}">
                      <a16:colId xmlns:a16="http://schemas.microsoft.com/office/drawing/2014/main" val="20001"/>
                    </a:ext>
                  </a:extLst>
                </a:gridCol>
                <a:gridCol w="677267">
                  <a:extLst>
                    <a:ext uri="{9D8B030D-6E8A-4147-A177-3AD203B41FA5}">
                      <a16:colId xmlns:a16="http://schemas.microsoft.com/office/drawing/2014/main" val="20002"/>
                    </a:ext>
                  </a:extLst>
                </a:gridCol>
                <a:gridCol w="677267">
                  <a:extLst>
                    <a:ext uri="{9D8B030D-6E8A-4147-A177-3AD203B41FA5}">
                      <a16:colId xmlns:a16="http://schemas.microsoft.com/office/drawing/2014/main" val="20003"/>
                    </a:ext>
                  </a:extLst>
                </a:gridCol>
                <a:gridCol w="677267">
                  <a:extLst>
                    <a:ext uri="{9D8B030D-6E8A-4147-A177-3AD203B41FA5}">
                      <a16:colId xmlns:a16="http://schemas.microsoft.com/office/drawing/2014/main" val="20004"/>
                    </a:ext>
                  </a:extLst>
                </a:gridCol>
                <a:gridCol w="677267">
                  <a:extLst>
                    <a:ext uri="{9D8B030D-6E8A-4147-A177-3AD203B41FA5}">
                      <a16:colId xmlns:a16="http://schemas.microsoft.com/office/drawing/2014/main" val="20005"/>
                    </a:ext>
                  </a:extLst>
                </a:gridCol>
                <a:gridCol w="677267">
                  <a:extLst>
                    <a:ext uri="{9D8B030D-6E8A-4147-A177-3AD203B41FA5}">
                      <a16:colId xmlns:a16="http://schemas.microsoft.com/office/drawing/2014/main" val="20006"/>
                    </a:ext>
                  </a:extLst>
                </a:gridCol>
                <a:gridCol w="677267">
                  <a:extLst>
                    <a:ext uri="{9D8B030D-6E8A-4147-A177-3AD203B41FA5}">
                      <a16:colId xmlns:a16="http://schemas.microsoft.com/office/drawing/2014/main" val="20007"/>
                    </a:ext>
                  </a:extLst>
                </a:gridCol>
              </a:tblGrid>
              <a:tr h="371475">
                <a:tc>
                  <a:txBody>
                    <a:bodyPr/>
                    <a:lstStyle/>
                    <a:p>
                      <a:pPr algn="ctr"/>
                      <a:r>
                        <a:rPr lang="en-GB" sz="1800" dirty="0">
                          <a:solidFill>
                            <a:srgbClr val="002060"/>
                          </a:solidFill>
                        </a:rPr>
                        <a:t>S</a:t>
                      </a:r>
                      <a:endParaRPr lang="en-US" sz="1800" dirty="0">
                        <a:solidFill>
                          <a:srgbClr val="002060"/>
                        </a:solidFill>
                      </a:endParaRPr>
                    </a:p>
                  </a:txBody>
                  <a:tcPr marL="91431" marR="91431" marT="45798" marB="45798"/>
                </a:tc>
                <a:tc>
                  <a:txBody>
                    <a:bodyPr/>
                    <a:lstStyle/>
                    <a:p>
                      <a:pPr algn="ctr"/>
                      <a:r>
                        <a:rPr lang="en-GB" sz="1800" dirty="0">
                          <a:solidFill>
                            <a:srgbClr val="002060"/>
                          </a:solidFill>
                        </a:rPr>
                        <a:t>T</a:t>
                      </a:r>
                      <a:endParaRPr lang="en-US" sz="1800" dirty="0">
                        <a:solidFill>
                          <a:srgbClr val="002060"/>
                        </a:solidFill>
                      </a:endParaRPr>
                    </a:p>
                  </a:txBody>
                  <a:tcPr marL="91431" marR="91431" marT="45798" marB="45798"/>
                </a:tc>
                <a:tc>
                  <a:txBody>
                    <a:bodyPr/>
                    <a:lstStyle/>
                    <a:p>
                      <a:pPr algn="ctr"/>
                      <a:r>
                        <a:rPr lang="en-GB" sz="1800" dirty="0">
                          <a:solidFill>
                            <a:srgbClr val="002060"/>
                          </a:solidFill>
                        </a:rPr>
                        <a:t>E</a:t>
                      </a:r>
                      <a:endParaRPr lang="en-US" sz="1800" dirty="0">
                        <a:solidFill>
                          <a:srgbClr val="002060"/>
                        </a:solidFill>
                      </a:endParaRPr>
                    </a:p>
                  </a:txBody>
                  <a:tcPr marL="91431" marR="91431" marT="45798" marB="45798"/>
                </a:tc>
                <a:tc>
                  <a:txBody>
                    <a:bodyPr/>
                    <a:lstStyle/>
                    <a:p>
                      <a:pPr algn="ctr"/>
                      <a:r>
                        <a:rPr lang="en-GB" sz="1800" dirty="0">
                          <a:solidFill>
                            <a:srgbClr val="002060"/>
                          </a:solidFill>
                        </a:rPr>
                        <a:t>A</a:t>
                      </a:r>
                      <a:endParaRPr lang="en-US" sz="1800" dirty="0">
                        <a:solidFill>
                          <a:srgbClr val="002060"/>
                        </a:solidFill>
                      </a:endParaRPr>
                    </a:p>
                  </a:txBody>
                  <a:tcPr marL="91431" marR="91431" marT="45798" marB="45798"/>
                </a:tc>
                <a:tc>
                  <a:txBody>
                    <a:bodyPr/>
                    <a:lstStyle/>
                    <a:p>
                      <a:pPr algn="ctr"/>
                      <a:r>
                        <a:rPr lang="en-GB" sz="1800" dirty="0">
                          <a:solidFill>
                            <a:srgbClr val="002060"/>
                          </a:solidFill>
                        </a:rPr>
                        <a:t>M</a:t>
                      </a:r>
                      <a:endParaRPr lang="en-US" sz="1800" dirty="0">
                        <a:solidFill>
                          <a:srgbClr val="002060"/>
                        </a:solidFill>
                      </a:endParaRPr>
                    </a:p>
                  </a:txBody>
                  <a:tcPr marL="91431" marR="91431" marT="45798" marB="45798"/>
                </a:tc>
                <a:tc>
                  <a:txBody>
                    <a:bodyPr/>
                    <a:lstStyle/>
                    <a:p>
                      <a:pPr algn="ctr"/>
                      <a:r>
                        <a:rPr lang="en-GB" sz="1800" dirty="0">
                          <a:solidFill>
                            <a:srgbClr val="002060"/>
                          </a:solidFill>
                        </a:rPr>
                        <a:t>I</a:t>
                      </a:r>
                      <a:endParaRPr lang="en-US" sz="1800" dirty="0">
                        <a:solidFill>
                          <a:srgbClr val="002060"/>
                        </a:solidFill>
                      </a:endParaRPr>
                    </a:p>
                  </a:txBody>
                  <a:tcPr marL="91431" marR="91431" marT="45798" marB="45798"/>
                </a:tc>
                <a:tc>
                  <a:txBody>
                    <a:bodyPr/>
                    <a:lstStyle/>
                    <a:p>
                      <a:pPr algn="ctr"/>
                      <a:r>
                        <a:rPr lang="en-GB" sz="1800" dirty="0">
                          <a:solidFill>
                            <a:srgbClr val="002060"/>
                          </a:solidFill>
                        </a:rPr>
                        <a:t>N</a:t>
                      </a:r>
                      <a:endParaRPr lang="en-US" sz="1800" dirty="0">
                        <a:solidFill>
                          <a:srgbClr val="002060"/>
                        </a:solidFill>
                      </a:endParaRPr>
                    </a:p>
                  </a:txBody>
                  <a:tcPr marL="91431" marR="91431" marT="45798" marB="45798"/>
                </a:tc>
                <a:tc>
                  <a:txBody>
                    <a:bodyPr/>
                    <a:lstStyle/>
                    <a:p>
                      <a:pPr algn="ctr"/>
                      <a:r>
                        <a:rPr lang="en-GB" sz="1800" dirty="0">
                          <a:solidFill>
                            <a:srgbClr val="002060"/>
                          </a:solidFill>
                        </a:rPr>
                        <a:t>G</a:t>
                      </a:r>
                      <a:endParaRPr lang="en-US" sz="1800" dirty="0">
                        <a:solidFill>
                          <a:srgbClr val="002060"/>
                        </a:solidFill>
                      </a:endParaRPr>
                    </a:p>
                  </a:txBody>
                  <a:tcPr marL="91431" marR="91431" marT="45798" marB="45798"/>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67710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FC142FF8-ABFB-4CC7-A218-7A739CD48F86}"/>
              </a:ext>
            </a:extLst>
          </p:cNvPr>
          <p:cNvSpPr>
            <a:spLocks noGrp="1"/>
          </p:cNvSpPr>
          <p:nvPr>
            <p:ph type="title"/>
          </p:nvPr>
        </p:nvSpPr>
        <p:spPr>
          <a:solidFill>
            <a:schemeClr val="accent1"/>
          </a:solidFill>
        </p:spPr>
        <p:txBody>
          <a:bodyPr/>
          <a:lstStyle/>
          <a:p>
            <a:r>
              <a:rPr lang="en-GB" altLang="en-US"/>
              <a:t>Examination Questions</a:t>
            </a:r>
          </a:p>
        </p:txBody>
      </p:sp>
      <p:sp>
        <p:nvSpPr>
          <p:cNvPr id="5" name="Content Placeholder 2">
            <a:extLst>
              <a:ext uri="{FF2B5EF4-FFF2-40B4-BE49-F238E27FC236}">
                <a16:creationId xmlns:a16="http://schemas.microsoft.com/office/drawing/2014/main" id="{0F3DB6E2-6C47-4758-B951-A84DA6E2AE98}"/>
              </a:ext>
            </a:extLst>
          </p:cNvPr>
          <p:cNvSpPr txBox="1">
            <a:spLocks noGrp="1"/>
          </p:cNvSpPr>
          <p:nvPr>
            <p:ph idx="1"/>
          </p:nvPr>
        </p:nvSpPr>
        <p:spPr>
          <a:xfrm>
            <a:off x="1774825" y="1600201"/>
            <a:ext cx="8642350" cy="3117573"/>
          </a:xfrm>
          <a:solidFill>
            <a:srgbClr val="FFFF00"/>
          </a:solidFill>
        </p:spPr>
        <p:txBody>
          <a:bodyPr>
            <a:normAutofit lnSpcReduction="10000"/>
          </a:bodyPr>
          <a:lstStyle/>
          <a:p>
            <a:pPr marL="457200" indent="-457200">
              <a:buFontTx/>
              <a:buAutoNum type="arabicPeriod"/>
              <a:defRPr/>
            </a:pPr>
            <a:r>
              <a:rPr lang="en-GB" sz="2400" dirty="0">
                <a:solidFill>
                  <a:schemeClr val="dk1"/>
                </a:solidFill>
              </a:rPr>
              <a:t>We are encouraged to eat fewer fried foods. Suggest</a:t>
            </a:r>
          </a:p>
          <a:p>
            <a:pPr marL="457200" indent="-457200">
              <a:buNone/>
              <a:defRPr/>
            </a:pPr>
            <a:r>
              <a:rPr lang="en-GB" sz="2400" dirty="0">
                <a:solidFill>
                  <a:schemeClr val="dk1"/>
                </a:solidFill>
              </a:rPr>
              <a:t>suitable alternative methods to frying for cooking the following </a:t>
            </a:r>
          </a:p>
          <a:p>
            <a:pPr marL="457200" indent="-457200">
              <a:buNone/>
              <a:defRPr/>
            </a:pPr>
            <a:r>
              <a:rPr lang="en-GB" sz="2400" dirty="0">
                <a:solidFill>
                  <a:schemeClr val="dk1"/>
                </a:solidFill>
              </a:rPr>
              <a:t>foods (justify your answer): </a:t>
            </a:r>
          </a:p>
          <a:p>
            <a:pPr>
              <a:buFontTx/>
              <a:buNone/>
              <a:defRPr/>
            </a:pPr>
            <a:r>
              <a:rPr lang="en-GB" sz="2400" dirty="0">
                <a:solidFill>
                  <a:schemeClr val="dk1"/>
                </a:solidFill>
              </a:rPr>
              <a:t>a)Sausages </a:t>
            </a:r>
          </a:p>
          <a:p>
            <a:pPr>
              <a:buFontTx/>
              <a:buNone/>
              <a:defRPr/>
            </a:pPr>
            <a:r>
              <a:rPr lang="en-GB" sz="2400" dirty="0">
                <a:solidFill>
                  <a:schemeClr val="dk1"/>
                </a:solidFill>
              </a:rPr>
              <a:t>b)Eggs </a:t>
            </a:r>
          </a:p>
          <a:p>
            <a:pPr>
              <a:buFontTx/>
              <a:buNone/>
              <a:defRPr/>
            </a:pPr>
            <a:r>
              <a:rPr lang="en-GB" sz="2400" dirty="0">
                <a:solidFill>
                  <a:schemeClr val="dk1"/>
                </a:solidFill>
              </a:rPr>
              <a:t>c)Beef burgers </a:t>
            </a:r>
          </a:p>
          <a:p>
            <a:pPr>
              <a:buFontTx/>
              <a:buNone/>
              <a:defRPr/>
            </a:pPr>
            <a:r>
              <a:rPr lang="en-GB" sz="2400" dirty="0">
                <a:solidFill>
                  <a:schemeClr val="dk1"/>
                </a:solidFill>
              </a:rPr>
              <a:t>d)Potatoes </a:t>
            </a:r>
          </a:p>
        </p:txBody>
      </p:sp>
      <p:sp>
        <p:nvSpPr>
          <p:cNvPr id="6" name="Content Placeholder 2">
            <a:extLst>
              <a:ext uri="{FF2B5EF4-FFF2-40B4-BE49-F238E27FC236}">
                <a16:creationId xmlns:a16="http://schemas.microsoft.com/office/drawing/2014/main" id="{CDD5844C-9AB0-4727-ADAB-8026A1E3B020}"/>
              </a:ext>
            </a:extLst>
          </p:cNvPr>
          <p:cNvSpPr txBox="1">
            <a:spLocks/>
          </p:cNvSpPr>
          <p:nvPr/>
        </p:nvSpPr>
        <p:spPr bwMode="auto">
          <a:xfrm>
            <a:off x="1774825" y="4647407"/>
            <a:ext cx="8642350" cy="2087563"/>
          </a:xfrm>
          <a:prstGeom prst="rect">
            <a:avLst/>
          </a:prstGeom>
          <a:solidFill>
            <a:schemeClr val="bg2">
              <a:lumMod val="20000"/>
              <a:lumOff val="80000"/>
            </a:schemeClr>
          </a:solidFill>
          <a:ln w="9525">
            <a:noFill/>
            <a:miter lim="800000"/>
            <a:headEnd/>
            <a:tailEnd/>
          </a:ln>
          <a:effectLst/>
        </p:spPr>
        <p:txBody>
          <a:bodyPr/>
          <a:lstStyle/>
          <a:p>
            <a:pPr>
              <a:spcBef>
                <a:spcPct val="20000"/>
              </a:spcBef>
              <a:defRPr/>
            </a:pPr>
            <a:r>
              <a:rPr lang="en-GB" sz="2400" dirty="0"/>
              <a:t>2. We are encouraged to reduce the amount of energy (gas/electric) we use when cooking meals.  </a:t>
            </a:r>
          </a:p>
          <a:p>
            <a:pPr>
              <a:spcBef>
                <a:spcPct val="20000"/>
              </a:spcBef>
              <a:defRPr/>
            </a:pPr>
            <a:r>
              <a:rPr lang="en-GB" sz="2400" b="1" dirty="0"/>
              <a:t>Discuss</a:t>
            </a:r>
            <a:r>
              <a:rPr lang="en-GB" sz="2400" dirty="0"/>
              <a:t> how this can be done in the home.   (4 marks) </a:t>
            </a:r>
          </a:p>
          <a:p>
            <a:pPr>
              <a:spcBef>
                <a:spcPct val="20000"/>
              </a:spcBef>
              <a:defRPr/>
            </a:pPr>
            <a:r>
              <a:rPr lang="en-GB" sz="2400" dirty="0">
                <a:hlinkClick r:id="rId2"/>
              </a:rPr>
              <a:t>http://www.wikihow.com/Reduce-Energy-Use-While-Cooking</a:t>
            </a:r>
            <a:endParaRPr lang="en-GB" sz="2400" dirty="0"/>
          </a:p>
          <a:p>
            <a:pPr>
              <a:spcBef>
                <a:spcPct val="20000"/>
              </a:spcBef>
              <a:defRPr/>
            </a:pPr>
            <a:endParaRPr lang="en-GB" sz="2400" dirty="0"/>
          </a:p>
        </p:txBody>
      </p:sp>
    </p:spTree>
    <p:extLst>
      <p:ext uri="{BB962C8B-B14F-4D97-AF65-F5344CB8AC3E}">
        <p14:creationId xmlns:p14="http://schemas.microsoft.com/office/powerpoint/2010/main" val="3386597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Cooking Methods Homework</a:t>
            </a:r>
          </a:p>
        </p:txBody>
      </p:sp>
      <p:sp>
        <p:nvSpPr>
          <p:cNvPr id="3" name="Content Placeholder 2"/>
          <p:cNvSpPr>
            <a:spLocks noGrp="1"/>
          </p:cNvSpPr>
          <p:nvPr>
            <p:ph idx="1"/>
          </p:nvPr>
        </p:nvSpPr>
        <p:spPr/>
        <p:txBody>
          <a:bodyPr/>
          <a:lstStyle/>
          <a:p>
            <a:r>
              <a:rPr lang="en-GB" dirty="0"/>
              <a:t>Answer the following questions.</a:t>
            </a:r>
          </a:p>
          <a:p>
            <a:pPr marL="514350" indent="-514350">
              <a:buAutoNum type="arabicParenR"/>
            </a:pPr>
            <a:r>
              <a:rPr lang="en-GB" dirty="0"/>
              <a:t>Cooking food make sit more palatable.  Is this true or false?</a:t>
            </a:r>
          </a:p>
          <a:p>
            <a:pPr marL="514350" indent="-514350">
              <a:buAutoNum type="arabicParenR"/>
            </a:pPr>
            <a:r>
              <a:rPr lang="en-GB" dirty="0"/>
              <a:t>What is the main heat transfer method when boiling food?</a:t>
            </a:r>
          </a:p>
          <a:p>
            <a:pPr marL="514350" indent="-514350">
              <a:buAutoNum type="arabicParenR"/>
            </a:pPr>
            <a:r>
              <a:rPr lang="en-GB" dirty="0"/>
              <a:t>How can cooking methods be classified?</a:t>
            </a:r>
          </a:p>
          <a:p>
            <a:pPr marL="514350" indent="-514350">
              <a:buAutoNum type="arabicParenR"/>
            </a:pPr>
            <a:r>
              <a:rPr lang="en-GB" dirty="0"/>
              <a:t>Name three types of heat transfer.</a:t>
            </a:r>
          </a:p>
          <a:p>
            <a:pPr marL="514350" indent="-514350">
              <a:buAutoNum type="arabicParenR"/>
            </a:pPr>
            <a:r>
              <a:rPr lang="en-GB" dirty="0"/>
              <a:t>Write about the last cooked meal you ate.  Name the cooking methods used and the heat transfer methods involved.</a:t>
            </a:r>
          </a:p>
        </p:txBody>
      </p:sp>
    </p:spTree>
    <p:extLst>
      <p:ext uri="{BB962C8B-B14F-4D97-AF65-F5344CB8AC3E}">
        <p14:creationId xmlns:p14="http://schemas.microsoft.com/office/powerpoint/2010/main" val="6654022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Proteins and </a:t>
            </a:r>
            <a:r>
              <a:rPr lang="en-GB" b="1" dirty="0" err="1"/>
              <a:t>Enzymic</a:t>
            </a:r>
            <a:r>
              <a:rPr lang="en-GB" b="1" dirty="0"/>
              <a:t> Browning</a:t>
            </a:r>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482444" y="2144110"/>
            <a:ext cx="7165683" cy="3426069"/>
          </a:xfrm>
          <a:prstGeom prst="rect">
            <a:avLst/>
          </a:prstGeom>
        </p:spPr>
      </p:pic>
      <p:sp>
        <p:nvSpPr>
          <p:cNvPr id="5" name="TextBox 4"/>
          <p:cNvSpPr txBox="1"/>
          <p:nvPr/>
        </p:nvSpPr>
        <p:spPr>
          <a:xfrm>
            <a:off x="838200" y="1828800"/>
            <a:ext cx="3781097" cy="2308324"/>
          </a:xfrm>
          <a:prstGeom prst="rect">
            <a:avLst/>
          </a:prstGeom>
          <a:noFill/>
        </p:spPr>
        <p:txBody>
          <a:bodyPr wrap="square" rtlCol="0">
            <a:spAutoFit/>
          </a:bodyPr>
          <a:lstStyle/>
          <a:p>
            <a:pPr marL="285750" indent="-285750">
              <a:buFont typeface="Arial" panose="020B0604020202020204" pitchFamily="34" charset="0"/>
              <a:buChar char="•"/>
            </a:pPr>
            <a:r>
              <a:rPr lang="en-GB" dirty="0"/>
              <a:t>Proteins are made from lots of amino acids joined together by chemical bonds.  These chemical bonds create the 4 structures of protein.</a:t>
            </a:r>
          </a:p>
          <a:p>
            <a:pPr marL="285750" indent="-285750">
              <a:buFont typeface="Arial" panose="020B0604020202020204" pitchFamily="34" charset="0"/>
              <a:buChar char="•"/>
            </a:pPr>
            <a:r>
              <a:rPr lang="en-GB" b="1" dirty="0"/>
              <a:t>Denaturation </a:t>
            </a:r>
            <a:r>
              <a:rPr lang="en-GB"/>
              <a:t>occurs when</a:t>
            </a:r>
            <a:endParaRPr lang="en-GB" b="1" dirty="0"/>
          </a:p>
          <a:p>
            <a:endParaRPr lang="en-GB" dirty="0"/>
          </a:p>
          <a:p>
            <a:r>
              <a:rPr lang="en-GB" dirty="0"/>
              <a:t>  </a:t>
            </a:r>
          </a:p>
        </p:txBody>
      </p:sp>
    </p:spTree>
    <p:extLst>
      <p:ext uri="{BB962C8B-B14F-4D97-AF65-F5344CB8AC3E}">
        <p14:creationId xmlns:p14="http://schemas.microsoft.com/office/powerpoint/2010/main" val="35198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66E01EAE-E75D-47E1-B6C4-F5FD7E3B9CE1}"/>
              </a:ext>
            </a:extLst>
          </p:cNvPr>
          <p:cNvSpPr>
            <a:spLocks noGrp="1" noChangeArrowheads="1"/>
          </p:cNvSpPr>
          <p:nvPr>
            <p:ph type="ctrTitle"/>
          </p:nvPr>
        </p:nvSpPr>
        <p:spPr>
          <a:xfrm>
            <a:off x="1524000" y="1"/>
            <a:ext cx="9144000" cy="1223963"/>
          </a:xfrm>
          <a:solidFill>
            <a:schemeClr val="accent1"/>
          </a:solidFill>
        </p:spPr>
        <p:txBody>
          <a:bodyPr anchor="ctr"/>
          <a:lstStyle/>
          <a:p>
            <a:pPr algn="l" eaLnBrk="1" hangingPunct="1"/>
            <a:r>
              <a:rPr lang="en-GB" altLang="en-US" sz="4400"/>
              <a:t>Why do we cook food?</a:t>
            </a:r>
          </a:p>
        </p:txBody>
      </p:sp>
      <p:sp>
        <p:nvSpPr>
          <p:cNvPr id="3075" name="Rectangle 3">
            <a:extLst>
              <a:ext uri="{FF2B5EF4-FFF2-40B4-BE49-F238E27FC236}">
                <a16:creationId xmlns:a16="http://schemas.microsoft.com/office/drawing/2014/main" id="{B8875172-0607-4E70-A863-21D51237902B}"/>
              </a:ext>
            </a:extLst>
          </p:cNvPr>
          <p:cNvSpPr>
            <a:spLocks noGrp="1" noChangeArrowheads="1"/>
          </p:cNvSpPr>
          <p:nvPr>
            <p:ph type="subTitle" idx="1"/>
          </p:nvPr>
        </p:nvSpPr>
        <p:spPr>
          <a:xfrm>
            <a:off x="2603500" y="1628776"/>
            <a:ext cx="6985000" cy="4752975"/>
          </a:xfrm>
          <a:solidFill>
            <a:schemeClr val="accent3">
              <a:lumMod val="85000"/>
            </a:schemeClr>
          </a:solidFill>
        </p:spPr>
        <p:txBody>
          <a:bodyPr/>
          <a:lstStyle/>
          <a:p>
            <a:pPr marL="514350" indent="-514350" algn="l">
              <a:buFontTx/>
              <a:buAutoNum type="arabicPeriod"/>
              <a:defRPr/>
            </a:pPr>
            <a:r>
              <a:rPr lang="en-GB" altLang="en-US" sz="3200" dirty="0"/>
              <a:t>To make food easier to digest</a:t>
            </a:r>
          </a:p>
          <a:p>
            <a:pPr marL="514350" indent="-514350" algn="l">
              <a:buFontTx/>
              <a:buAutoNum type="arabicPeriod"/>
              <a:defRPr/>
            </a:pPr>
            <a:r>
              <a:rPr lang="en-GB" altLang="en-US" sz="3200" dirty="0"/>
              <a:t>To make food look and smell and taste better</a:t>
            </a:r>
          </a:p>
          <a:p>
            <a:pPr marL="514350" indent="-514350" algn="l">
              <a:buFontTx/>
              <a:buAutoNum type="arabicPeriod"/>
              <a:defRPr/>
            </a:pPr>
            <a:r>
              <a:rPr lang="en-GB" altLang="en-US" sz="3200" dirty="0"/>
              <a:t>To make food safer to eat</a:t>
            </a:r>
          </a:p>
          <a:p>
            <a:pPr marL="514350" indent="-514350" algn="l">
              <a:buFontTx/>
              <a:buAutoNum type="arabicPeriod"/>
              <a:defRPr/>
            </a:pPr>
            <a:r>
              <a:rPr lang="en-GB" altLang="en-US" sz="3200" dirty="0"/>
              <a:t>To prevent spoilage and increase its keeping qualities</a:t>
            </a:r>
          </a:p>
        </p:txBody>
      </p:sp>
    </p:spTree>
    <p:extLst>
      <p:ext uri="{BB962C8B-B14F-4D97-AF65-F5344CB8AC3E}">
        <p14:creationId xmlns:p14="http://schemas.microsoft.com/office/powerpoint/2010/main" val="14802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A4132F-DEC6-4332-A00C-A11AD4519B6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a:extLst>
              <a:ext uri="{FF2B5EF4-FFF2-40B4-BE49-F238E27FC236}">
                <a16:creationId xmlns:a16="http://schemas.microsoft.com/office/drawing/2014/main" id="{BD55F768-E166-4893-A374-427DF81EDCF3}"/>
              </a:ext>
            </a:extLst>
          </p:cNvPr>
          <p:cNvPicPr>
            <a:picLocks noChangeAspect="1"/>
          </p:cNvPicPr>
          <p:nvPr/>
        </p:nvPicPr>
        <p:blipFill>
          <a:blip r:embed="rId2"/>
          <a:stretch>
            <a:fillRect/>
          </a:stretch>
        </p:blipFill>
        <p:spPr>
          <a:xfrm>
            <a:off x="7092985" y="1835841"/>
            <a:ext cx="4260814" cy="4005165"/>
          </a:xfrm>
          <a:prstGeom prst="rect">
            <a:avLst/>
          </a:prstGeom>
        </p:spPr>
      </p:pic>
      <p:sp>
        <p:nvSpPr>
          <p:cNvPr id="14" name="Freeform: Shape 13">
            <a:extLst>
              <a:ext uri="{FF2B5EF4-FFF2-40B4-BE49-F238E27FC236}">
                <a16:creationId xmlns:a16="http://schemas.microsoft.com/office/drawing/2014/main" id="{64965EAE-E41A-435F-B993-07E824B6C97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0"/>
            <a:ext cx="7539895"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152F8994-E6D4-4311-9548-C3607BC4364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7092985"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F0878BF-9A71-4300-A37E-BB02C8B032BD}"/>
              </a:ext>
            </a:extLst>
          </p:cNvPr>
          <p:cNvSpPr>
            <a:spLocks noGrp="1"/>
          </p:cNvSpPr>
          <p:nvPr>
            <p:ph type="title"/>
          </p:nvPr>
        </p:nvSpPr>
        <p:spPr>
          <a:xfrm>
            <a:off x="838199" y="365125"/>
            <a:ext cx="5529943" cy="1325563"/>
          </a:xfrm>
        </p:spPr>
        <p:txBody>
          <a:bodyPr>
            <a:normAutofit/>
          </a:bodyPr>
          <a:lstStyle/>
          <a:p>
            <a:r>
              <a:rPr lang="en-GB"/>
              <a:t>Proteins and Enzymic Browning</a:t>
            </a:r>
            <a:endParaRPr lang="en-GB" dirty="0"/>
          </a:p>
        </p:txBody>
      </p:sp>
      <p:pic>
        <p:nvPicPr>
          <p:cNvPr id="5" name="Content Placeholder 4">
            <a:extLst>
              <a:ext uri="{FF2B5EF4-FFF2-40B4-BE49-F238E27FC236}">
                <a16:creationId xmlns:a16="http://schemas.microsoft.com/office/drawing/2014/main" id="{37A6655A-1CF6-4C8F-BA46-FA32E3F1CEC3}"/>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91729" y="1718230"/>
            <a:ext cx="4773971" cy="4122776"/>
          </a:xfrm>
          <a:prstGeom prst="rect">
            <a:avLst/>
          </a:prstGeom>
        </p:spPr>
      </p:pic>
    </p:spTree>
    <p:extLst>
      <p:ext uri="{BB962C8B-B14F-4D97-AF65-F5344CB8AC3E}">
        <p14:creationId xmlns:p14="http://schemas.microsoft.com/office/powerpoint/2010/main" val="419787498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2DD2BC0-6F29-4B4F-8D61-2DCF6D2E8E73}"/>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a:extLst>
              <a:ext uri="{FF2B5EF4-FFF2-40B4-BE49-F238E27FC236}">
                <a16:creationId xmlns:a16="http://schemas.microsoft.com/office/drawing/2014/main" id="{C73E2CF8-0492-4C7A-84E7-3C9C5A27E2C3}"/>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kern="1200">
                <a:solidFill>
                  <a:srgbClr val="FFFFFF"/>
                </a:solidFill>
                <a:latin typeface="+mj-lt"/>
                <a:ea typeface="+mj-ea"/>
                <a:cs typeface="+mj-cs"/>
              </a:rPr>
              <a:t>Amino Acids</a:t>
            </a:r>
          </a:p>
        </p:txBody>
      </p:sp>
      <p:graphicFrame>
        <p:nvGraphicFramePr>
          <p:cNvPr id="17" name="Text Placeholder 5">
            <a:extLst>
              <a:ext uri="{FF2B5EF4-FFF2-40B4-BE49-F238E27FC236}">
                <a16:creationId xmlns:a16="http://schemas.microsoft.com/office/drawing/2014/main" id="{30D71BF2-302A-40D4-B9B6-245BB028B619}"/>
              </a:ext>
            </a:extLst>
          </p:cNvPr>
          <p:cNvGraphicFramePr/>
          <p:nvPr>
            <p:extLst>
              <p:ext uri="{D42A27DB-BD31-4B8C-83A1-F6EECF244321}">
                <p14:modId xmlns:p14="http://schemas.microsoft.com/office/powerpoint/2010/main" val="3513432389"/>
              </p:ext>
            </p:extLst>
          </p:nvPr>
        </p:nvGraphicFramePr>
        <p:xfrm>
          <a:off x="1036320" y="2899956"/>
          <a:ext cx="10119360" cy="31313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82849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7B0C789-8475-4DC9-8659-A6E19A83972D}"/>
              </a:ext>
            </a:extLst>
          </p:cNvPr>
          <p:cNvSpPr txBox="1"/>
          <p:nvPr/>
        </p:nvSpPr>
        <p:spPr>
          <a:xfrm>
            <a:off x="402427" y="230240"/>
            <a:ext cx="2331994" cy="769441"/>
          </a:xfrm>
          <a:prstGeom prst="rect">
            <a:avLst/>
          </a:prstGeom>
          <a:noFill/>
        </p:spPr>
        <p:txBody>
          <a:bodyPr wrap="square" rtlCol="0">
            <a:spAutoFit/>
          </a:bodyPr>
          <a:lstStyle/>
          <a:p>
            <a:r>
              <a:rPr lang="en-GB" sz="4400" b="1" dirty="0"/>
              <a:t>Proteins</a:t>
            </a:r>
          </a:p>
        </p:txBody>
      </p:sp>
      <p:sp>
        <p:nvSpPr>
          <p:cNvPr id="2" name="TextBox 1">
            <a:extLst>
              <a:ext uri="{FF2B5EF4-FFF2-40B4-BE49-F238E27FC236}">
                <a16:creationId xmlns:a16="http://schemas.microsoft.com/office/drawing/2014/main" id="{67BE09E1-06F8-402D-A304-C91B6E14B35C}"/>
              </a:ext>
            </a:extLst>
          </p:cNvPr>
          <p:cNvSpPr txBox="1"/>
          <p:nvPr/>
        </p:nvSpPr>
        <p:spPr>
          <a:xfrm>
            <a:off x="3359821" y="226009"/>
            <a:ext cx="8687800" cy="5262979"/>
          </a:xfrm>
          <a:prstGeom prst="rect">
            <a:avLst/>
          </a:prstGeom>
          <a:noFill/>
        </p:spPr>
        <p:txBody>
          <a:bodyPr wrap="square" rtlCol="0">
            <a:spAutoFit/>
          </a:bodyPr>
          <a:lstStyle/>
          <a:p>
            <a:r>
              <a:rPr lang="en-GB" sz="2400" b="1" dirty="0"/>
              <a:t>Aeration / foaming</a:t>
            </a:r>
          </a:p>
          <a:p>
            <a:r>
              <a:rPr lang="en-GB" sz="2400" dirty="0"/>
              <a:t>Amino acids unfold, trap air and re-bond to form a foam with air trapped inside.  In meringue and cakes.</a:t>
            </a:r>
          </a:p>
          <a:p>
            <a:endParaRPr lang="en-GB" sz="2400" dirty="0"/>
          </a:p>
          <a:p>
            <a:endParaRPr lang="en-GB" sz="2400" dirty="0"/>
          </a:p>
          <a:p>
            <a:r>
              <a:rPr lang="en-GB" sz="2400" b="1" dirty="0"/>
              <a:t>Coagulation</a:t>
            </a:r>
          </a:p>
          <a:p>
            <a:r>
              <a:rPr lang="en-GB" sz="2400" dirty="0"/>
              <a:t>Heat causes proteins in egg, meat &amp; fish to coagulate (go firm). Acid can also do this – cheese making where acid is added to milk to form curds and whey.</a:t>
            </a:r>
          </a:p>
          <a:p>
            <a:endParaRPr lang="en-GB" sz="2400" dirty="0"/>
          </a:p>
          <a:p>
            <a:pPr>
              <a:defRPr/>
            </a:pPr>
            <a:r>
              <a:rPr lang="en-GB" altLang="en-US" sz="2400" b="1" dirty="0">
                <a:cs typeface="Arial" pitchFamily="34" charset="0"/>
              </a:rPr>
              <a:t>Maillard Reaction</a:t>
            </a:r>
          </a:p>
          <a:p>
            <a:pPr>
              <a:defRPr/>
            </a:pPr>
            <a:r>
              <a:rPr lang="en-GB" altLang="en-US" sz="2400" dirty="0">
                <a:cs typeface="Arial" pitchFamily="34" charset="0"/>
              </a:rPr>
              <a:t>A</a:t>
            </a:r>
            <a:r>
              <a:rPr lang="en-GB" altLang="en-US" sz="2400" dirty="0">
                <a:solidFill>
                  <a:srgbClr val="FF0000"/>
                </a:solidFill>
                <a:cs typeface="Arial" pitchFamily="34" charset="0"/>
              </a:rPr>
              <a:t> chemical reaction between amino acid and sugars </a:t>
            </a:r>
            <a:r>
              <a:rPr lang="en-GB" altLang="en-US" sz="2400" dirty="0">
                <a:cs typeface="Arial" pitchFamily="34" charset="0"/>
              </a:rPr>
              <a:t>which occurs during roasting, baking, grilling and frying of foods. It gives a brown colour and a pleasant smell.</a:t>
            </a:r>
          </a:p>
        </p:txBody>
      </p:sp>
      <p:pic>
        <p:nvPicPr>
          <p:cNvPr id="4" name="Picture 3">
            <a:extLst>
              <a:ext uri="{FF2B5EF4-FFF2-40B4-BE49-F238E27FC236}">
                <a16:creationId xmlns:a16="http://schemas.microsoft.com/office/drawing/2014/main" id="{23A60DA3-58D6-4D47-8EA4-FE9BA6C94C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9099" y="1136554"/>
            <a:ext cx="2034339" cy="1352351"/>
          </a:xfrm>
          <a:prstGeom prst="rect">
            <a:avLst/>
          </a:prstGeom>
        </p:spPr>
      </p:pic>
      <p:pic>
        <p:nvPicPr>
          <p:cNvPr id="6" name="Picture 5">
            <a:extLst>
              <a:ext uri="{FF2B5EF4-FFF2-40B4-BE49-F238E27FC236}">
                <a16:creationId xmlns:a16="http://schemas.microsoft.com/office/drawing/2014/main" id="{4DA3CC45-4371-4BC9-A283-455D28AA95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8709" y="3220453"/>
            <a:ext cx="1174378" cy="1014663"/>
          </a:xfrm>
          <a:prstGeom prst="rect">
            <a:avLst/>
          </a:prstGeom>
        </p:spPr>
      </p:pic>
      <p:pic>
        <p:nvPicPr>
          <p:cNvPr id="8" name="Picture 7">
            <a:extLst>
              <a:ext uri="{FF2B5EF4-FFF2-40B4-BE49-F238E27FC236}">
                <a16:creationId xmlns:a16="http://schemas.microsoft.com/office/drawing/2014/main" id="{A0DB548A-7C7C-4DA0-B063-8A9EF5FC0B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4124" y="3220453"/>
            <a:ext cx="1497314" cy="1014663"/>
          </a:xfrm>
          <a:prstGeom prst="rect">
            <a:avLst/>
          </a:prstGeom>
        </p:spPr>
      </p:pic>
      <p:pic>
        <p:nvPicPr>
          <p:cNvPr id="10" name="Picture 9">
            <a:extLst>
              <a:ext uri="{FF2B5EF4-FFF2-40B4-BE49-F238E27FC236}">
                <a16:creationId xmlns:a16="http://schemas.microsoft.com/office/drawing/2014/main" id="{DB280176-BC1B-4CB3-AF28-EB2E0E4069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1474" y="5167552"/>
            <a:ext cx="2047625" cy="1362601"/>
          </a:xfrm>
          <a:prstGeom prst="rect">
            <a:avLst/>
          </a:prstGeom>
        </p:spPr>
      </p:pic>
      <p:pic>
        <p:nvPicPr>
          <p:cNvPr id="3" name="Picture 2">
            <a:extLst>
              <a:ext uri="{FF2B5EF4-FFF2-40B4-BE49-F238E27FC236}">
                <a16:creationId xmlns:a16="http://schemas.microsoft.com/office/drawing/2014/main" id="{0C5C500E-78ED-46EC-B416-C139A3920D55}"/>
              </a:ext>
            </a:extLst>
          </p:cNvPr>
          <p:cNvPicPr>
            <a:picLocks noChangeAspect="1"/>
          </p:cNvPicPr>
          <p:nvPr/>
        </p:nvPicPr>
        <p:blipFill>
          <a:blip r:embed="rId3"/>
          <a:stretch>
            <a:fillRect/>
          </a:stretch>
        </p:blipFill>
        <p:spPr>
          <a:xfrm>
            <a:off x="524597" y="1306338"/>
            <a:ext cx="2554102" cy="4634146"/>
          </a:xfrm>
          <a:prstGeom prst="rect">
            <a:avLst/>
          </a:prstGeom>
        </p:spPr>
      </p:pic>
      <p:pic>
        <p:nvPicPr>
          <p:cNvPr id="5" name="Picture 4">
            <a:extLst>
              <a:ext uri="{FF2B5EF4-FFF2-40B4-BE49-F238E27FC236}">
                <a16:creationId xmlns:a16="http://schemas.microsoft.com/office/drawing/2014/main" id="{D7C97DE6-6740-408B-80AC-5F9D34F4F93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30343" y="1013257"/>
            <a:ext cx="2617278" cy="1352351"/>
          </a:xfrm>
          <a:prstGeom prst="rect">
            <a:avLst/>
          </a:prstGeom>
        </p:spPr>
      </p:pic>
      <p:pic>
        <p:nvPicPr>
          <p:cNvPr id="7" name="Picture 6">
            <a:extLst>
              <a:ext uri="{FF2B5EF4-FFF2-40B4-BE49-F238E27FC236}">
                <a16:creationId xmlns:a16="http://schemas.microsoft.com/office/drawing/2014/main" id="{696801BD-D259-415D-9F4C-49FA7A402F4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78369" y="3220453"/>
            <a:ext cx="1595840" cy="1159818"/>
          </a:xfrm>
          <a:prstGeom prst="rect">
            <a:avLst/>
          </a:prstGeom>
        </p:spPr>
      </p:pic>
      <p:pic>
        <p:nvPicPr>
          <p:cNvPr id="9" name="Picture 8">
            <a:extLst>
              <a:ext uri="{FF2B5EF4-FFF2-40B4-BE49-F238E27FC236}">
                <a16:creationId xmlns:a16="http://schemas.microsoft.com/office/drawing/2014/main" id="{BC920CCE-34B4-4392-BA5A-B77B9823CF0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30343" y="3176426"/>
            <a:ext cx="2617278" cy="1159818"/>
          </a:xfrm>
          <a:prstGeom prst="rect">
            <a:avLst/>
          </a:prstGeom>
        </p:spPr>
      </p:pic>
      <p:pic>
        <p:nvPicPr>
          <p:cNvPr id="11" name="Picture 10">
            <a:extLst>
              <a:ext uri="{FF2B5EF4-FFF2-40B4-BE49-F238E27FC236}">
                <a16:creationId xmlns:a16="http://schemas.microsoft.com/office/drawing/2014/main" id="{52AC1C53-44F5-476D-A9DE-12796125963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78059" y="5057776"/>
            <a:ext cx="2676525" cy="1696986"/>
          </a:xfrm>
          <a:prstGeom prst="rect">
            <a:avLst/>
          </a:prstGeom>
        </p:spPr>
      </p:pic>
    </p:spTree>
    <p:extLst>
      <p:ext uri="{BB962C8B-B14F-4D97-AF65-F5344CB8AC3E}">
        <p14:creationId xmlns:p14="http://schemas.microsoft.com/office/powerpoint/2010/main" val="2573079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BE157-2B80-4D62-84D1-00CCE00E428E}"/>
              </a:ext>
            </a:extLst>
          </p:cNvPr>
          <p:cNvSpPr>
            <a:spLocks noGrp="1"/>
          </p:cNvSpPr>
          <p:nvPr>
            <p:ph type="title"/>
          </p:nvPr>
        </p:nvSpPr>
        <p:spPr/>
        <p:txBody>
          <a:bodyPr/>
          <a:lstStyle/>
          <a:p>
            <a:r>
              <a:rPr lang="en-GB" b="1" dirty="0"/>
              <a:t>Denaturation of Proteins</a:t>
            </a:r>
          </a:p>
        </p:txBody>
      </p:sp>
      <p:graphicFrame>
        <p:nvGraphicFramePr>
          <p:cNvPr id="6" name="Content Placeholder 5">
            <a:extLst>
              <a:ext uri="{FF2B5EF4-FFF2-40B4-BE49-F238E27FC236}">
                <a16:creationId xmlns:a16="http://schemas.microsoft.com/office/drawing/2014/main" id="{75F60B72-1AA1-4575-B332-99F3C1C11316}"/>
              </a:ext>
            </a:extLst>
          </p:cNvPr>
          <p:cNvGraphicFramePr>
            <a:graphicFrameLocks noGrp="1"/>
          </p:cNvGraphicFramePr>
          <p:nvPr>
            <p:ph idx="1"/>
            <p:extLst>
              <p:ext uri="{D42A27DB-BD31-4B8C-83A1-F6EECF244321}">
                <p14:modId xmlns:p14="http://schemas.microsoft.com/office/powerpoint/2010/main" val="568094249"/>
              </p:ext>
            </p:extLst>
          </p:nvPr>
        </p:nvGraphicFramePr>
        <p:xfrm>
          <a:off x="4772025" y="92765"/>
          <a:ext cx="7419976" cy="6765236"/>
        </p:xfrm>
        <a:graphic>
          <a:graphicData uri="http://schemas.openxmlformats.org/drawingml/2006/table">
            <a:tbl>
              <a:tblPr firstRow="1" bandRow="1">
                <a:tableStyleId>{5C22544A-7EE6-4342-B048-85BDC9FD1C3A}</a:tableStyleId>
              </a:tblPr>
              <a:tblGrid>
                <a:gridCol w="2052845">
                  <a:extLst>
                    <a:ext uri="{9D8B030D-6E8A-4147-A177-3AD203B41FA5}">
                      <a16:colId xmlns:a16="http://schemas.microsoft.com/office/drawing/2014/main" val="1893099632"/>
                    </a:ext>
                  </a:extLst>
                </a:gridCol>
                <a:gridCol w="5367131">
                  <a:extLst>
                    <a:ext uri="{9D8B030D-6E8A-4147-A177-3AD203B41FA5}">
                      <a16:colId xmlns:a16="http://schemas.microsoft.com/office/drawing/2014/main" val="3622940163"/>
                    </a:ext>
                  </a:extLst>
                </a:gridCol>
              </a:tblGrid>
              <a:tr h="1691309">
                <a:tc>
                  <a:txBody>
                    <a:bodyPr/>
                    <a:lstStyle/>
                    <a:p>
                      <a:r>
                        <a:rPr lang="en-GB" dirty="0"/>
                        <a:t>Heat </a:t>
                      </a:r>
                    </a:p>
                  </a:txBody>
                  <a:tcPr/>
                </a:tc>
                <a:tc>
                  <a:txBody>
                    <a:bodyPr/>
                    <a:lstStyle/>
                    <a:p>
                      <a:endParaRPr lang="en-GB" dirty="0"/>
                    </a:p>
                  </a:txBody>
                  <a:tcPr/>
                </a:tc>
                <a:extLst>
                  <a:ext uri="{0D108BD9-81ED-4DB2-BD59-A6C34878D82A}">
                    <a16:rowId xmlns:a16="http://schemas.microsoft.com/office/drawing/2014/main" val="1020981986"/>
                  </a:ext>
                </a:extLst>
              </a:tr>
              <a:tr h="1691309">
                <a:tc>
                  <a:txBody>
                    <a:bodyPr/>
                    <a:lstStyle/>
                    <a:p>
                      <a:r>
                        <a:rPr lang="en-GB" dirty="0"/>
                        <a:t>pH</a:t>
                      </a:r>
                    </a:p>
                  </a:txBody>
                  <a:tcPr/>
                </a:tc>
                <a:tc>
                  <a:txBody>
                    <a:bodyPr/>
                    <a:lstStyle/>
                    <a:p>
                      <a:endParaRPr lang="en-GB" dirty="0"/>
                    </a:p>
                  </a:txBody>
                  <a:tcPr/>
                </a:tc>
                <a:extLst>
                  <a:ext uri="{0D108BD9-81ED-4DB2-BD59-A6C34878D82A}">
                    <a16:rowId xmlns:a16="http://schemas.microsoft.com/office/drawing/2014/main" val="2444769670"/>
                  </a:ext>
                </a:extLst>
              </a:tr>
              <a:tr h="1691309">
                <a:tc>
                  <a:txBody>
                    <a:bodyPr/>
                    <a:lstStyle/>
                    <a:p>
                      <a:r>
                        <a:rPr lang="en-GB" dirty="0"/>
                        <a:t>Enzymes</a:t>
                      </a:r>
                    </a:p>
                  </a:txBody>
                  <a:tcPr/>
                </a:tc>
                <a:tc>
                  <a:txBody>
                    <a:bodyPr/>
                    <a:lstStyle/>
                    <a:p>
                      <a:endParaRPr lang="en-GB" dirty="0"/>
                    </a:p>
                  </a:txBody>
                  <a:tcPr/>
                </a:tc>
                <a:extLst>
                  <a:ext uri="{0D108BD9-81ED-4DB2-BD59-A6C34878D82A}">
                    <a16:rowId xmlns:a16="http://schemas.microsoft.com/office/drawing/2014/main" val="4254424554"/>
                  </a:ext>
                </a:extLst>
              </a:tr>
              <a:tr h="1691309">
                <a:tc>
                  <a:txBody>
                    <a:bodyPr/>
                    <a:lstStyle/>
                    <a:p>
                      <a:r>
                        <a:rPr lang="en-GB" dirty="0"/>
                        <a:t>Mechanical actions</a:t>
                      </a:r>
                    </a:p>
                  </a:txBody>
                  <a:tcPr/>
                </a:tc>
                <a:tc>
                  <a:txBody>
                    <a:bodyPr/>
                    <a:lstStyle/>
                    <a:p>
                      <a:endParaRPr lang="en-GB" dirty="0"/>
                    </a:p>
                  </a:txBody>
                  <a:tcPr/>
                </a:tc>
                <a:extLst>
                  <a:ext uri="{0D108BD9-81ED-4DB2-BD59-A6C34878D82A}">
                    <a16:rowId xmlns:a16="http://schemas.microsoft.com/office/drawing/2014/main" val="388553964"/>
                  </a:ext>
                </a:extLst>
              </a:tr>
            </a:tbl>
          </a:graphicData>
        </a:graphic>
      </p:graphicFrame>
      <p:sp>
        <p:nvSpPr>
          <p:cNvPr id="4" name="Text Placeholder 3">
            <a:extLst>
              <a:ext uri="{FF2B5EF4-FFF2-40B4-BE49-F238E27FC236}">
                <a16:creationId xmlns:a16="http://schemas.microsoft.com/office/drawing/2014/main" id="{33F06338-1D43-4EB2-A903-6422719A04B2}"/>
              </a:ext>
            </a:extLst>
          </p:cNvPr>
          <p:cNvSpPr>
            <a:spLocks noGrp="1"/>
          </p:cNvSpPr>
          <p:nvPr>
            <p:ph type="body" sz="half" idx="2"/>
          </p:nvPr>
        </p:nvSpPr>
        <p:spPr/>
        <p:txBody>
          <a:bodyPr/>
          <a:lstStyle/>
          <a:p>
            <a:pPr marL="285750" indent="-285750">
              <a:buFont typeface="Arial" panose="020B0604020202020204" pitchFamily="34" charset="0"/>
              <a:buChar char="•"/>
            </a:pPr>
            <a:r>
              <a:rPr lang="en-GB" dirty="0"/>
              <a:t>Denaturation happens when the structure o amino acids are altered when chemical bonds are broken.</a:t>
            </a:r>
          </a:p>
          <a:p>
            <a:pPr marL="285750" indent="-285750">
              <a:buFont typeface="Arial" panose="020B0604020202020204" pitchFamily="34" charset="0"/>
              <a:buChar char="•"/>
            </a:pPr>
            <a:r>
              <a:rPr lang="en-GB" dirty="0"/>
              <a:t>Denaturation can be caused by </a:t>
            </a:r>
            <a:r>
              <a:rPr lang="en-GB" b="1" dirty="0"/>
              <a:t>heat (cooking), acid, enzymes &amp; mechanical action</a:t>
            </a:r>
          </a:p>
          <a:p>
            <a:pPr marL="285750" indent="-285750">
              <a:buFont typeface="Arial" panose="020B0604020202020204" pitchFamily="34" charset="0"/>
              <a:buChar char="•"/>
            </a:pPr>
            <a:r>
              <a:rPr lang="en-GB" b="1" dirty="0"/>
              <a:t>Complete the table from </a:t>
            </a:r>
            <a:r>
              <a:rPr lang="en-GB" b="1" dirty="0" err="1"/>
              <a:t>pg</a:t>
            </a:r>
            <a:r>
              <a:rPr lang="en-GB" b="1"/>
              <a:t> 42</a:t>
            </a:r>
            <a:endParaRPr lang="en-GB" dirty="0"/>
          </a:p>
          <a:p>
            <a:endParaRPr lang="en-GB" dirty="0"/>
          </a:p>
        </p:txBody>
      </p:sp>
      <p:pic>
        <p:nvPicPr>
          <p:cNvPr id="7" name="Picture 6">
            <a:extLst>
              <a:ext uri="{FF2B5EF4-FFF2-40B4-BE49-F238E27FC236}">
                <a16:creationId xmlns:a16="http://schemas.microsoft.com/office/drawing/2014/main" id="{90A4519E-5E5C-440F-8FE5-E7541716DBC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58985" y="225287"/>
            <a:ext cx="1333015" cy="1189589"/>
          </a:xfrm>
          <a:prstGeom prst="rect">
            <a:avLst/>
          </a:prstGeom>
        </p:spPr>
      </p:pic>
      <p:pic>
        <p:nvPicPr>
          <p:cNvPr id="8" name="Picture 7">
            <a:extLst>
              <a:ext uri="{FF2B5EF4-FFF2-40B4-BE49-F238E27FC236}">
                <a16:creationId xmlns:a16="http://schemas.microsoft.com/office/drawing/2014/main" id="{108875AA-876C-4026-A817-98DF6B755D1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0343" y="1856494"/>
            <a:ext cx="1511657" cy="1519963"/>
          </a:xfrm>
          <a:prstGeom prst="rect">
            <a:avLst/>
          </a:prstGeom>
        </p:spPr>
      </p:pic>
      <p:pic>
        <p:nvPicPr>
          <p:cNvPr id="9" name="Picture 8">
            <a:extLst>
              <a:ext uri="{FF2B5EF4-FFF2-40B4-BE49-F238E27FC236}">
                <a16:creationId xmlns:a16="http://schemas.microsoft.com/office/drawing/2014/main" id="{B7CC976E-4E40-4192-95E5-5D1E1A250A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0136880" y="5144346"/>
            <a:ext cx="2055120" cy="1370508"/>
          </a:xfrm>
          <a:prstGeom prst="rect">
            <a:avLst/>
          </a:prstGeom>
        </p:spPr>
      </p:pic>
    </p:spTree>
    <p:extLst>
      <p:ext uri="{BB962C8B-B14F-4D97-AF65-F5344CB8AC3E}">
        <p14:creationId xmlns:p14="http://schemas.microsoft.com/office/powerpoint/2010/main" val="24010386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8F9702-6A22-493A-8261-9C2EBA7BECA5}"/>
              </a:ext>
            </a:extLst>
          </p:cNvPr>
          <p:cNvSpPr txBox="1"/>
          <p:nvPr/>
        </p:nvSpPr>
        <p:spPr>
          <a:xfrm>
            <a:off x="401053" y="368969"/>
            <a:ext cx="11582401" cy="5970865"/>
          </a:xfrm>
          <a:prstGeom prst="rect">
            <a:avLst/>
          </a:prstGeom>
          <a:noFill/>
        </p:spPr>
        <p:txBody>
          <a:bodyPr wrap="square" rtlCol="0">
            <a:spAutoFit/>
          </a:bodyPr>
          <a:lstStyle/>
          <a:p>
            <a:r>
              <a:rPr lang="en-GB" sz="5400" b="1" dirty="0"/>
              <a:t>Gluten</a:t>
            </a:r>
          </a:p>
          <a:p>
            <a:endParaRPr lang="en-GB" sz="800" dirty="0"/>
          </a:p>
          <a:p>
            <a:r>
              <a:rPr lang="en-GB" sz="3200" dirty="0"/>
              <a:t>A protein in…………</a:t>
            </a:r>
          </a:p>
          <a:p>
            <a:endParaRPr lang="en-GB" sz="3200" dirty="0"/>
          </a:p>
          <a:p>
            <a:r>
              <a:rPr lang="en-GB" sz="3200" dirty="0"/>
              <a:t>When mixed with </a:t>
            </a:r>
          </a:p>
          <a:p>
            <a:r>
              <a:rPr lang="en-GB" sz="3200" dirty="0"/>
              <a:t>water and kneaded</a:t>
            </a:r>
          </a:p>
          <a:p>
            <a:r>
              <a:rPr lang="en-GB" sz="3200" dirty="0"/>
              <a:t>it becomes elastic &amp;</a:t>
            </a:r>
          </a:p>
          <a:p>
            <a:r>
              <a:rPr lang="en-GB" sz="3200" dirty="0"/>
              <a:t>allows bread, cakes</a:t>
            </a:r>
          </a:p>
          <a:p>
            <a:r>
              <a:rPr lang="en-GB" sz="3200" dirty="0"/>
              <a:t>Pastry etc to rise.</a:t>
            </a:r>
          </a:p>
          <a:p>
            <a:endParaRPr lang="en-GB" sz="3200" dirty="0"/>
          </a:p>
          <a:p>
            <a:r>
              <a:rPr lang="en-GB" sz="3200" dirty="0" err="1"/>
              <a:t>Coeliac’s</a:t>
            </a:r>
            <a:r>
              <a:rPr lang="en-GB" sz="3200" dirty="0"/>
              <a:t> are intolerant to it and must avoid it to avoid stomach cramp, sickness and diarrhoea.</a:t>
            </a:r>
          </a:p>
        </p:txBody>
      </p:sp>
      <p:pic>
        <p:nvPicPr>
          <p:cNvPr id="4" name="Picture 3">
            <a:extLst>
              <a:ext uri="{FF2B5EF4-FFF2-40B4-BE49-F238E27FC236}">
                <a16:creationId xmlns:a16="http://schemas.microsoft.com/office/drawing/2014/main" id="{A6DB588E-6956-422A-999D-793569746BBB}"/>
              </a:ext>
            </a:extLst>
          </p:cNvPr>
          <p:cNvPicPr>
            <a:picLocks noChangeAspect="1"/>
          </p:cNvPicPr>
          <p:nvPr/>
        </p:nvPicPr>
        <p:blipFill rotWithShape="1">
          <a:blip r:embed="rId2">
            <a:extLst>
              <a:ext uri="{28A0092B-C50C-407E-A947-70E740481C1C}">
                <a14:useLocalDpi xmlns:a14="http://schemas.microsoft.com/office/drawing/2010/main" val="0"/>
              </a:ext>
            </a:extLst>
          </a:blip>
          <a:srcRect b="38474"/>
          <a:stretch/>
        </p:blipFill>
        <p:spPr>
          <a:xfrm>
            <a:off x="4340392" y="-13252"/>
            <a:ext cx="7643062" cy="5054591"/>
          </a:xfrm>
          <a:prstGeom prst="rect">
            <a:avLst/>
          </a:prstGeom>
        </p:spPr>
      </p:pic>
      <p:pic>
        <p:nvPicPr>
          <p:cNvPr id="8" name="Picture 7">
            <a:extLst>
              <a:ext uri="{FF2B5EF4-FFF2-40B4-BE49-F238E27FC236}">
                <a16:creationId xmlns:a16="http://schemas.microsoft.com/office/drawing/2014/main" id="{02F4B89A-B00D-48CC-AF55-775718742A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65580" y="5309936"/>
            <a:ext cx="825367" cy="1179095"/>
          </a:xfrm>
          <a:prstGeom prst="rect">
            <a:avLst/>
          </a:prstGeom>
        </p:spPr>
      </p:pic>
      <p:pic>
        <p:nvPicPr>
          <p:cNvPr id="3" name="Picture 2">
            <a:extLst>
              <a:ext uri="{FF2B5EF4-FFF2-40B4-BE49-F238E27FC236}">
                <a16:creationId xmlns:a16="http://schemas.microsoft.com/office/drawing/2014/main" id="{602E5F7C-D544-49EE-A9AE-F993CD062B83}"/>
              </a:ext>
            </a:extLst>
          </p:cNvPr>
          <p:cNvPicPr>
            <a:picLocks noChangeAspect="1"/>
          </p:cNvPicPr>
          <p:nvPr/>
        </p:nvPicPr>
        <p:blipFill>
          <a:blip r:embed="rId3"/>
          <a:stretch>
            <a:fillRect/>
          </a:stretch>
        </p:blipFill>
        <p:spPr>
          <a:xfrm>
            <a:off x="4340392" y="-55571"/>
            <a:ext cx="7851608" cy="5188889"/>
          </a:xfrm>
          <a:prstGeom prst="rect">
            <a:avLst/>
          </a:prstGeom>
        </p:spPr>
      </p:pic>
      <p:pic>
        <p:nvPicPr>
          <p:cNvPr id="5" name="Picture 4">
            <a:extLst>
              <a:ext uri="{FF2B5EF4-FFF2-40B4-BE49-F238E27FC236}">
                <a16:creationId xmlns:a16="http://schemas.microsoft.com/office/drawing/2014/main" id="{47C68058-ECC6-4850-B3C1-F55C5AA0C4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44850" y="5133318"/>
            <a:ext cx="1247150" cy="1588737"/>
          </a:xfrm>
          <a:prstGeom prst="rect">
            <a:avLst/>
          </a:prstGeom>
        </p:spPr>
      </p:pic>
    </p:spTree>
    <p:extLst>
      <p:ext uri="{BB962C8B-B14F-4D97-AF65-F5344CB8AC3E}">
        <p14:creationId xmlns:p14="http://schemas.microsoft.com/office/powerpoint/2010/main" val="3977255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22E2C-7AA5-4EDB-B218-5EC9E71E4585}"/>
              </a:ext>
            </a:extLst>
          </p:cNvPr>
          <p:cNvSpPr>
            <a:spLocks noGrp="1"/>
          </p:cNvSpPr>
          <p:nvPr>
            <p:ph type="title"/>
          </p:nvPr>
        </p:nvSpPr>
        <p:spPr>
          <a:xfrm>
            <a:off x="655320" y="365125"/>
            <a:ext cx="5120114" cy="1692794"/>
          </a:xfrm>
        </p:spPr>
        <p:txBody>
          <a:bodyPr>
            <a:normAutofit/>
          </a:bodyPr>
          <a:lstStyle/>
          <a:p>
            <a:r>
              <a:rPr lang="en-GB" b="1"/>
              <a:t>Proteins &amp; Enzymic Browning</a:t>
            </a:r>
          </a:p>
        </p:txBody>
      </p:sp>
      <p:cxnSp>
        <p:nvCxnSpPr>
          <p:cNvPr id="19" name="Straight Arrow Connector 18">
            <a:extLst>
              <a:ext uri="{FF2B5EF4-FFF2-40B4-BE49-F238E27FC236}">
                <a16:creationId xmlns:a16="http://schemas.microsoft.com/office/drawing/2014/main"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9" name="Content Placeholder 8">
            <a:extLst>
              <a:ext uri="{FF2B5EF4-FFF2-40B4-BE49-F238E27FC236}">
                <a16:creationId xmlns:a16="http://schemas.microsoft.com/office/drawing/2014/main" id="{C1A6C613-1B0A-408D-AD5A-2BDB2D074A10}"/>
              </a:ext>
            </a:extLst>
          </p:cNvPr>
          <p:cNvSpPr>
            <a:spLocks noGrp="1"/>
          </p:cNvSpPr>
          <p:nvPr>
            <p:ph idx="1"/>
          </p:nvPr>
        </p:nvSpPr>
        <p:spPr>
          <a:xfrm>
            <a:off x="655321" y="2575033"/>
            <a:ext cx="5120113" cy="4282961"/>
          </a:xfrm>
        </p:spPr>
        <p:txBody>
          <a:bodyPr>
            <a:normAutofit/>
          </a:bodyPr>
          <a:lstStyle/>
          <a:p>
            <a:r>
              <a:rPr lang="en-US" sz="1800" dirty="0"/>
              <a:t>Enzymic browning occurs on the surface of cut fruit &amp; vegetables.</a:t>
            </a:r>
          </a:p>
          <a:p>
            <a:r>
              <a:rPr lang="en-US" sz="1800" dirty="0"/>
              <a:t>It happens due to cell enzymes reacting with air (oxidation).</a:t>
            </a:r>
          </a:p>
          <a:p>
            <a:r>
              <a:rPr lang="en-US" sz="1800" dirty="0"/>
              <a:t>How can enzymic browning be prevented?</a:t>
            </a:r>
          </a:p>
          <a:p>
            <a:r>
              <a:rPr lang="en-US" sz="1800" dirty="0"/>
              <a:t> </a:t>
            </a:r>
          </a:p>
          <a:p>
            <a:r>
              <a:rPr lang="en-US" sz="1800" dirty="0"/>
              <a:t> </a:t>
            </a:r>
          </a:p>
          <a:p>
            <a:r>
              <a:rPr lang="en-US" sz="1800" dirty="0"/>
              <a:t> </a:t>
            </a:r>
          </a:p>
          <a:p>
            <a:r>
              <a:rPr lang="en-US" sz="1800" dirty="0"/>
              <a:t> </a:t>
            </a:r>
          </a:p>
          <a:p>
            <a:r>
              <a:rPr lang="en-US" sz="1800" dirty="0"/>
              <a:t> </a:t>
            </a:r>
          </a:p>
        </p:txBody>
      </p:sp>
      <p:pic>
        <p:nvPicPr>
          <p:cNvPr id="7" name="Content Placeholder 3">
            <a:extLst>
              <a:ext uri="{FF2B5EF4-FFF2-40B4-BE49-F238E27FC236}">
                <a16:creationId xmlns:a16="http://schemas.microsoft.com/office/drawing/2014/main" id="{C7DE67A0-CF66-4CD6-898A-59CA2C283C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3994" r="23994"/>
          <a:stretch/>
        </p:blipFill>
        <p:spPr>
          <a:xfrm>
            <a:off x="5878849" y="10"/>
            <a:ext cx="6313150"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101163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8E0A1D-86C7-42EF-B933-D5D249F6F438}"/>
              </a:ext>
            </a:extLst>
          </p:cNvPr>
          <p:cNvSpPr>
            <a:spLocks noGrp="1"/>
          </p:cNvSpPr>
          <p:nvPr>
            <p:ph type="title"/>
          </p:nvPr>
        </p:nvSpPr>
        <p:spPr>
          <a:xfrm>
            <a:off x="1179226" y="826680"/>
            <a:ext cx="9833548" cy="1325563"/>
          </a:xfrm>
        </p:spPr>
        <p:txBody>
          <a:bodyPr>
            <a:normAutofit/>
          </a:bodyPr>
          <a:lstStyle/>
          <a:p>
            <a:pPr algn="ctr"/>
            <a:r>
              <a:rPr lang="en-GB" sz="4000" b="1">
                <a:solidFill>
                  <a:srgbClr val="FFFFFF"/>
                </a:solidFill>
              </a:rPr>
              <a:t>Oxidation</a:t>
            </a:r>
            <a:r>
              <a:rPr lang="en-GB" sz="4000">
                <a:solidFill>
                  <a:srgbClr val="FFFFFF"/>
                </a:solidFill>
              </a:rPr>
              <a:t> </a:t>
            </a:r>
          </a:p>
        </p:txBody>
      </p:sp>
      <p:sp>
        <p:nvSpPr>
          <p:cNvPr id="3" name="Content Placeholder 2">
            <a:extLst>
              <a:ext uri="{FF2B5EF4-FFF2-40B4-BE49-F238E27FC236}">
                <a16:creationId xmlns:a16="http://schemas.microsoft.com/office/drawing/2014/main" id="{119AF023-6B12-4F91-994A-1330394F5B10}"/>
              </a:ext>
            </a:extLst>
          </p:cNvPr>
          <p:cNvSpPr>
            <a:spLocks noGrp="1"/>
          </p:cNvSpPr>
          <p:nvPr>
            <p:ph idx="1"/>
          </p:nvPr>
        </p:nvSpPr>
        <p:spPr>
          <a:xfrm>
            <a:off x="1179226" y="3092969"/>
            <a:ext cx="9833548" cy="3500335"/>
          </a:xfrm>
        </p:spPr>
        <p:txBody>
          <a:bodyPr>
            <a:normAutofit/>
          </a:bodyPr>
          <a:lstStyle/>
          <a:p>
            <a:r>
              <a:rPr lang="en-GB" sz="2000" dirty="0">
                <a:solidFill>
                  <a:srgbClr val="000000"/>
                </a:solidFill>
              </a:rPr>
              <a:t>Oxidation is a reaction that turns fruit &amp; beg brown when enzymes are exposed to the air.</a:t>
            </a:r>
          </a:p>
          <a:p>
            <a:r>
              <a:rPr lang="en-GB" sz="2000" dirty="0">
                <a:solidFill>
                  <a:srgbClr val="000000"/>
                </a:solidFill>
              </a:rPr>
              <a:t> It causes browning &amp; discolouration.</a:t>
            </a:r>
          </a:p>
          <a:p>
            <a:r>
              <a:rPr lang="en-GB" sz="2000" dirty="0">
                <a:solidFill>
                  <a:srgbClr val="000000"/>
                </a:solidFill>
              </a:rPr>
              <a:t>Oxidation can be reduced during preparation and cooking by:</a:t>
            </a:r>
          </a:p>
          <a:p>
            <a:r>
              <a:rPr lang="en-GB" sz="2000" dirty="0">
                <a:solidFill>
                  <a:srgbClr val="000000"/>
                </a:solidFill>
              </a:rPr>
              <a:t> </a:t>
            </a:r>
          </a:p>
          <a:p>
            <a:r>
              <a:rPr lang="en-GB" sz="2000" dirty="0">
                <a:solidFill>
                  <a:srgbClr val="000000"/>
                </a:solidFill>
              </a:rPr>
              <a:t> </a:t>
            </a:r>
          </a:p>
          <a:p>
            <a:r>
              <a:rPr lang="en-GB" sz="2000" dirty="0">
                <a:solidFill>
                  <a:srgbClr val="000000"/>
                </a:solidFill>
              </a:rPr>
              <a:t> </a:t>
            </a:r>
          </a:p>
          <a:p>
            <a:r>
              <a:rPr lang="en-GB" sz="2000" dirty="0">
                <a:solidFill>
                  <a:srgbClr val="000000"/>
                </a:solidFill>
              </a:rPr>
              <a:t> </a:t>
            </a:r>
          </a:p>
          <a:p>
            <a:r>
              <a:rPr lang="en-GB" sz="2000" dirty="0">
                <a:solidFill>
                  <a:srgbClr val="000000"/>
                </a:solidFill>
              </a:rPr>
              <a:t> </a:t>
            </a:r>
          </a:p>
          <a:p>
            <a:endParaRPr lang="en-GB" sz="2000" dirty="0">
              <a:solidFill>
                <a:srgbClr val="000000"/>
              </a:solidFill>
            </a:endParaRPr>
          </a:p>
        </p:txBody>
      </p:sp>
    </p:spTree>
    <p:extLst>
      <p:ext uri="{BB962C8B-B14F-4D97-AF65-F5344CB8AC3E}">
        <p14:creationId xmlns:p14="http://schemas.microsoft.com/office/powerpoint/2010/main" val="41737200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14759-071C-4E97-9397-6AA636278091}"/>
              </a:ext>
            </a:extLst>
          </p:cNvPr>
          <p:cNvSpPr>
            <a:spLocks noGrp="1"/>
          </p:cNvSpPr>
          <p:nvPr>
            <p:ph type="title"/>
          </p:nvPr>
        </p:nvSpPr>
        <p:spPr/>
        <p:txBody>
          <a:bodyPr/>
          <a:lstStyle/>
          <a:p>
            <a:r>
              <a:rPr lang="en-GB" b="1" dirty="0"/>
              <a:t>Quick Test:</a:t>
            </a:r>
          </a:p>
        </p:txBody>
      </p:sp>
      <p:sp>
        <p:nvSpPr>
          <p:cNvPr id="3" name="Content Placeholder 2">
            <a:extLst>
              <a:ext uri="{FF2B5EF4-FFF2-40B4-BE49-F238E27FC236}">
                <a16:creationId xmlns:a16="http://schemas.microsoft.com/office/drawing/2014/main" id="{3827461F-8B7C-4800-BEE8-572827426D7D}"/>
              </a:ext>
            </a:extLst>
          </p:cNvPr>
          <p:cNvSpPr>
            <a:spLocks noGrp="1"/>
          </p:cNvSpPr>
          <p:nvPr>
            <p:ph idx="1"/>
          </p:nvPr>
        </p:nvSpPr>
        <p:spPr/>
        <p:txBody>
          <a:bodyPr/>
          <a:lstStyle/>
          <a:p>
            <a:r>
              <a:rPr lang="en-GB" dirty="0"/>
              <a:t>What causes the browning of cut fruit &amp; vegetables?</a:t>
            </a:r>
          </a:p>
          <a:p>
            <a:pPr marL="0" indent="0">
              <a:buNone/>
            </a:pPr>
            <a:r>
              <a:rPr lang="en-GB" dirty="0"/>
              <a:t>___________________________________________</a:t>
            </a:r>
          </a:p>
          <a:p>
            <a:pPr marL="0" indent="0">
              <a:buNone/>
            </a:pPr>
            <a:endParaRPr lang="en-GB" dirty="0"/>
          </a:p>
          <a:p>
            <a:r>
              <a:rPr lang="en-GB" dirty="0"/>
              <a:t>What is the term used to explain the way heat changes the texture of egg protein?</a:t>
            </a:r>
          </a:p>
          <a:p>
            <a:pPr marL="0" indent="0">
              <a:buNone/>
            </a:pPr>
            <a:r>
              <a:rPr lang="en-GB" dirty="0"/>
              <a:t>_____________________________________________ </a:t>
            </a:r>
          </a:p>
        </p:txBody>
      </p:sp>
    </p:spTree>
    <p:extLst>
      <p:ext uri="{BB962C8B-B14F-4D97-AF65-F5344CB8AC3E}">
        <p14:creationId xmlns:p14="http://schemas.microsoft.com/office/powerpoint/2010/main" val="2301990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5A1361-D3DC-4501-9910-C2A3FDCC2958}"/>
              </a:ext>
            </a:extLst>
          </p:cNvPr>
          <p:cNvSpPr>
            <a:spLocks noGrp="1"/>
          </p:cNvSpPr>
          <p:nvPr>
            <p:ph type="title"/>
          </p:nvPr>
        </p:nvSpPr>
        <p:spPr/>
        <p:txBody>
          <a:bodyPr/>
          <a:lstStyle/>
          <a:p>
            <a:r>
              <a:rPr lang="en-GB" b="1" dirty="0"/>
              <a:t>Practice Questions:</a:t>
            </a:r>
          </a:p>
        </p:txBody>
      </p:sp>
      <p:sp>
        <p:nvSpPr>
          <p:cNvPr id="3" name="Content Placeholder 2">
            <a:extLst>
              <a:ext uri="{FF2B5EF4-FFF2-40B4-BE49-F238E27FC236}">
                <a16:creationId xmlns:a16="http://schemas.microsoft.com/office/drawing/2014/main" id="{1BE2D4AA-7F82-4B4C-A259-7775307B82F2}"/>
              </a:ext>
            </a:extLst>
          </p:cNvPr>
          <p:cNvSpPr>
            <a:spLocks noGrp="1"/>
          </p:cNvSpPr>
          <p:nvPr>
            <p:ph sz="half" idx="1"/>
          </p:nvPr>
        </p:nvSpPr>
        <p:spPr>
          <a:xfrm>
            <a:off x="838200" y="1825624"/>
            <a:ext cx="5181600" cy="5032375"/>
          </a:xfrm>
        </p:spPr>
        <p:txBody>
          <a:bodyPr>
            <a:normAutofit fontScale="92500" lnSpcReduction="10000"/>
          </a:bodyPr>
          <a:lstStyle/>
          <a:p>
            <a:pPr marL="0" indent="0">
              <a:buNone/>
            </a:pPr>
            <a:r>
              <a:rPr lang="en-GB" sz="1800" b="1" i="1" dirty="0"/>
              <a:t>Q1. Shelf life,	digest	,	variety,	microorganisms,	keep quality</a:t>
            </a:r>
          </a:p>
          <a:p>
            <a:pPr marL="0" indent="0">
              <a:buNone/>
            </a:pPr>
            <a:r>
              <a:rPr lang="en-GB" sz="1800" b="1" i="1" dirty="0"/>
              <a:t>Food is cooked to:</a:t>
            </a:r>
          </a:p>
          <a:p>
            <a:pPr marL="514350" indent="-514350">
              <a:buFont typeface="+mj-lt"/>
              <a:buAutoNum type="alphaLcParenR"/>
            </a:pPr>
            <a:r>
              <a:rPr lang="en-GB" sz="1800" dirty="0"/>
              <a:t>Make it safe to eat by destroying_______________</a:t>
            </a:r>
          </a:p>
          <a:p>
            <a:pPr marL="514350" indent="-514350">
              <a:buFont typeface="+mj-lt"/>
              <a:buAutoNum type="alphaLcParenR"/>
            </a:pPr>
            <a:r>
              <a:rPr lang="en-GB" sz="1800" dirty="0"/>
              <a:t>Help extend___________________ and____________________</a:t>
            </a:r>
          </a:p>
          <a:p>
            <a:pPr marL="514350" indent="-514350">
              <a:buFont typeface="+mj-lt"/>
              <a:buAutoNum type="alphaLcParenR"/>
            </a:pPr>
            <a:r>
              <a:rPr lang="en-GB" sz="1800" dirty="0"/>
              <a:t>Improve ______________________ in the diet.</a:t>
            </a:r>
          </a:p>
          <a:p>
            <a:pPr marL="514350" indent="-514350">
              <a:buFont typeface="+mj-lt"/>
              <a:buAutoNum type="alphaLcParenR"/>
            </a:pPr>
            <a:r>
              <a:rPr lang="en-GB" sz="1800" dirty="0"/>
              <a:t>Make it easier to________________</a:t>
            </a:r>
          </a:p>
          <a:p>
            <a:pPr marL="514350" indent="-514350">
              <a:buFont typeface="+mj-lt"/>
              <a:buAutoNum type="alphaLcParenR"/>
            </a:pPr>
            <a:endParaRPr lang="en-GB" sz="1800" dirty="0"/>
          </a:p>
          <a:p>
            <a:pPr marL="0" indent="0">
              <a:buNone/>
            </a:pPr>
            <a:r>
              <a:rPr lang="en-GB" sz="1800" b="1" dirty="0"/>
              <a:t>Q2. </a:t>
            </a:r>
            <a:r>
              <a:rPr lang="en-GB" sz="1800" dirty="0"/>
              <a:t>Name 3 methods of heat transfer: _____________</a:t>
            </a:r>
          </a:p>
          <a:p>
            <a:pPr marL="0" indent="0">
              <a:buNone/>
            </a:pPr>
            <a:r>
              <a:rPr lang="en-GB" sz="1800" dirty="0"/>
              <a:t>_______________, ___________________</a:t>
            </a:r>
          </a:p>
          <a:p>
            <a:pPr marL="0" indent="0">
              <a:buNone/>
            </a:pPr>
            <a:r>
              <a:rPr lang="en-GB" sz="1800" b="1" dirty="0"/>
              <a:t>Q3</a:t>
            </a:r>
            <a:r>
              <a:rPr lang="en-GB" sz="1800" dirty="0"/>
              <a:t>. Name 2 examples of each cooking method:</a:t>
            </a:r>
          </a:p>
          <a:p>
            <a:pPr marL="0" indent="0">
              <a:buNone/>
            </a:pPr>
            <a:r>
              <a:rPr lang="en-GB" sz="1800" dirty="0"/>
              <a:t>Water-based _____________ &amp; ______________</a:t>
            </a:r>
          </a:p>
          <a:p>
            <a:pPr marL="0" indent="0">
              <a:buNone/>
            </a:pPr>
            <a:r>
              <a:rPr lang="en-GB" sz="1800" dirty="0"/>
              <a:t>Dry cooking ______________&amp;_______________</a:t>
            </a:r>
          </a:p>
          <a:p>
            <a:pPr marL="0" indent="0">
              <a:buNone/>
            </a:pPr>
            <a:r>
              <a:rPr lang="en-GB" sz="1800" dirty="0"/>
              <a:t>Fat based ________________&amp;_______________</a:t>
            </a:r>
          </a:p>
          <a:p>
            <a:pPr marL="342900" indent="-342900">
              <a:buFont typeface="+mj-lt"/>
              <a:buAutoNum type="alphaLcParenR"/>
            </a:pPr>
            <a:endParaRPr lang="en-GB" sz="1800" dirty="0"/>
          </a:p>
        </p:txBody>
      </p:sp>
      <p:sp>
        <p:nvSpPr>
          <p:cNvPr id="8" name="Content Placeholder 7">
            <a:extLst>
              <a:ext uri="{FF2B5EF4-FFF2-40B4-BE49-F238E27FC236}">
                <a16:creationId xmlns:a16="http://schemas.microsoft.com/office/drawing/2014/main" id="{9CAE57C9-313A-4CD8-AACB-5B7D1E6F78A9}"/>
              </a:ext>
            </a:extLst>
          </p:cNvPr>
          <p:cNvSpPr>
            <a:spLocks noGrp="1"/>
          </p:cNvSpPr>
          <p:nvPr>
            <p:ph sz="half" idx="2"/>
          </p:nvPr>
        </p:nvSpPr>
        <p:spPr>
          <a:xfrm>
            <a:off x="6172200" y="365125"/>
            <a:ext cx="5181600" cy="6127750"/>
          </a:xfrm>
        </p:spPr>
        <p:txBody>
          <a:bodyPr>
            <a:normAutofit fontScale="92500" lnSpcReduction="10000"/>
          </a:bodyPr>
          <a:lstStyle/>
          <a:p>
            <a:pPr marL="0" indent="0">
              <a:buNone/>
            </a:pPr>
            <a:r>
              <a:rPr lang="en-GB" sz="2000" b="1" dirty="0"/>
              <a:t>Q4.</a:t>
            </a:r>
            <a:r>
              <a:rPr lang="en-GB" sz="2000" dirty="0"/>
              <a:t> Name the 4 ways that protein foods can be denatured:</a:t>
            </a:r>
          </a:p>
          <a:p>
            <a:pPr marL="514350" indent="-514350">
              <a:buFont typeface="+mj-lt"/>
              <a:buAutoNum type="arabicPeriod"/>
            </a:pPr>
            <a:r>
              <a:rPr lang="en-GB" sz="2000" dirty="0"/>
              <a:t> </a:t>
            </a:r>
          </a:p>
          <a:p>
            <a:pPr marL="514350" indent="-514350">
              <a:buFont typeface="+mj-lt"/>
              <a:buAutoNum type="arabicPeriod"/>
            </a:pPr>
            <a:r>
              <a:rPr lang="en-GB" sz="2000" dirty="0"/>
              <a:t> </a:t>
            </a:r>
          </a:p>
          <a:p>
            <a:pPr marL="514350" indent="-514350">
              <a:buFont typeface="+mj-lt"/>
              <a:buAutoNum type="arabicPeriod"/>
            </a:pPr>
            <a:r>
              <a:rPr lang="en-GB" sz="2000" dirty="0"/>
              <a:t> </a:t>
            </a:r>
          </a:p>
          <a:p>
            <a:pPr marL="514350" indent="-514350">
              <a:buFont typeface="+mj-lt"/>
              <a:buAutoNum type="arabicPeriod"/>
            </a:pPr>
            <a:r>
              <a:rPr lang="en-GB" sz="2000" dirty="0"/>
              <a:t> </a:t>
            </a:r>
          </a:p>
          <a:p>
            <a:pPr marL="0" indent="0">
              <a:buNone/>
            </a:pPr>
            <a:r>
              <a:rPr lang="en-GB" sz="2000" b="1" dirty="0"/>
              <a:t>Q5. </a:t>
            </a:r>
            <a:r>
              <a:rPr lang="en-GB" sz="2000" dirty="0"/>
              <a:t>in what way does the texture of the quiche filling change during baking?</a:t>
            </a:r>
          </a:p>
          <a:p>
            <a:pPr marL="0" indent="0">
              <a:buNone/>
            </a:pPr>
            <a:r>
              <a:rPr lang="en-GB" sz="2000" dirty="0"/>
              <a:t>__________________________________________________________________________________</a:t>
            </a:r>
          </a:p>
          <a:p>
            <a:pPr marL="0" indent="0">
              <a:buNone/>
            </a:pPr>
            <a:r>
              <a:rPr lang="en-GB" sz="2000" b="1" dirty="0"/>
              <a:t>Q6. </a:t>
            </a:r>
            <a:r>
              <a:rPr lang="en-GB" sz="2000" dirty="0"/>
              <a:t>why does the texture of the quiche filling change during baking?</a:t>
            </a:r>
          </a:p>
          <a:p>
            <a:pPr marL="0" indent="0">
              <a:buNone/>
            </a:pPr>
            <a:r>
              <a:rPr lang="en-GB" sz="2000" dirty="0"/>
              <a:t>__________________________________________________________________________________</a:t>
            </a:r>
          </a:p>
          <a:p>
            <a:pPr marL="0" indent="0">
              <a:buNone/>
            </a:pPr>
            <a:r>
              <a:rPr lang="en-GB" sz="2000" b="1" dirty="0"/>
              <a:t>Q7. </a:t>
            </a:r>
            <a:r>
              <a:rPr lang="en-GB" sz="2000" dirty="0"/>
              <a:t>what is the name of the protein in wheat flour? __________________________</a:t>
            </a:r>
          </a:p>
          <a:p>
            <a:pPr marL="0" indent="0">
              <a:buNone/>
            </a:pPr>
            <a:r>
              <a:rPr lang="en-GB" sz="2000" b="1" dirty="0"/>
              <a:t>Q8. </a:t>
            </a:r>
            <a:r>
              <a:rPr lang="en-GB" sz="2000" dirty="0"/>
              <a:t>in what way is the protein content of string flour different to plain cake flour? __________________________________________________________________________________</a:t>
            </a:r>
          </a:p>
        </p:txBody>
      </p:sp>
    </p:spTree>
    <p:extLst>
      <p:ext uri="{BB962C8B-B14F-4D97-AF65-F5344CB8AC3E}">
        <p14:creationId xmlns:p14="http://schemas.microsoft.com/office/powerpoint/2010/main" val="29964720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7713B2A-E4AD-4400-8190-5A07899BDEA9}"/>
              </a:ext>
            </a:extLst>
          </p:cNvPr>
          <p:cNvSpPr>
            <a:spLocks noGrp="1"/>
          </p:cNvSpPr>
          <p:nvPr>
            <p:ph type="title"/>
          </p:nvPr>
        </p:nvSpPr>
        <p:spPr>
          <a:xfrm>
            <a:off x="838200" y="365125"/>
            <a:ext cx="10515600" cy="45719"/>
          </a:xfrm>
        </p:spPr>
        <p:txBody>
          <a:bodyPr>
            <a:normAutofit fontScale="90000"/>
          </a:bodyPr>
          <a:lstStyle/>
          <a:p>
            <a:endParaRPr lang="en-GB" dirty="0"/>
          </a:p>
        </p:txBody>
      </p:sp>
      <p:sp>
        <p:nvSpPr>
          <p:cNvPr id="7" name="Text Placeholder 6">
            <a:extLst>
              <a:ext uri="{FF2B5EF4-FFF2-40B4-BE49-F238E27FC236}">
                <a16:creationId xmlns:a16="http://schemas.microsoft.com/office/drawing/2014/main" id="{556F380E-588F-4D47-83BB-2505696A9F40}"/>
              </a:ext>
            </a:extLst>
          </p:cNvPr>
          <p:cNvSpPr>
            <a:spLocks noGrp="1"/>
          </p:cNvSpPr>
          <p:nvPr>
            <p:ph idx="1"/>
          </p:nvPr>
        </p:nvSpPr>
        <p:spPr>
          <a:xfrm>
            <a:off x="838200" y="819442"/>
            <a:ext cx="10515600" cy="5357521"/>
          </a:xfrm>
        </p:spPr>
        <p:txBody>
          <a:bodyPr>
            <a:normAutofit fontScale="92500"/>
          </a:bodyPr>
          <a:lstStyle/>
          <a:p>
            <a:r>
              <a:rPr lang="en-GB" b="1" dirty="0"/>
              <a:t>Q9. </a:t>
            </a:r>
            <a:r>
              <a:rPr lang="en-GB" dirty="0"/>
              <a:t>state </a:t>
            </a:r>
            <a:r>
              <a:rPr lang="en-GB" b="1" dirty="0"/>
              <a:t>two</a:t>
            </a:r>
            <a:r>
              <a:rPr lang="en-GB" dirty="0"/>
              <a:t> actions that are required for wheat flour to form gluten.</a:t>
            </a:r>
          </a:p>
          <a:p>
            <a:pPr marL="342900" indent="-342900">
              <a:buFont typeface="+mj-lt"/>
              <a:buAutoNum type="alphaLcParenR"/>
            </a:pPr>
            <a:r>
              <a:rPr lang="en-GB" dirty="0"/>
              <a:t> </a:t>
            </a:r>
          </a:p>
          <a:p>
            <a:pPr marL="342900" indent="-342900">
              <a:buFont typeface="+mj-lt"/>
              <a:buAutoNum type="alphaLcParenR"/>
            </a:pPr>
            <a:r>
              <a:rPr lang="en-GB" dirty="0"/>
              <a:t> </a:t>
            </a:r>
          </a:p>
          <a:p>
            <a:r>
              <a:rPr lang="en-GB" b="1" dirty="0"/>
              <a:t>Q10. </a:t>
            </a:r>
            <a:r>
              <a:rPr lang="en-GB" dirty="0"/>
              <a:t>gluten is formed from two proteins in wheat; glutenin is one, what is the other protein? ___________________________</a:t>
            </a:r>
          </a:p>
          <a:p>
            <a:r>
              <a:rPr lang="en-GB" b="1" dirty="0"/>
              <a:t>Q11. </a:t>
            </a:r>
            <a:r>
              <a:rPr lang="en-GB" dirty="0"/>
              <a:t>what is the term used to explain browning in foods not as a result of either dextrinization or caramelisation?</a:t>
            </a:r>
          </a:p>
          <a:p>
            <a:r>
              <a:rPr lang="en-GB" b="1" dirty="0"/>
              <a:t>____________________________________</a:t>
            </a:r>
          </a:p>
          <a:p>
            <a:r>
              <a:rPr lang="en-GB" b="1" dirty="0"/>
              <a:t>Q12.  </a:t>
            </a:r>
            <a:r>
              <a:rPr lang="en-GB" dirty="0"/>
              <a:t>explain one way to prevent enzymic browning when using apples.</a:t>
            </a:r>
          </a:p>
          <a:p>
            <a:r>
              <a:rPr lang="en-GB" b="1" dirty="0"/>
              <a:t>____________________________________________________________________________________________________________</a:t>
            </a:r>
          </a:p>
          <a:p>
            <a:endParaRPr lang="en-GB" b="1" dirty="0"/>
          </a:p>
        </p:txBody>
      </p:sp>
    </p:spTree>
    <p:extLst>
      <p:ext uri="{BB962C8B-B14F-4D97-AF65-F5344CB8AC3E}">
        <p14:creationId xmlns:p14="http://schemas.microsoft.com/office/powerpoint/2010/main" val="3460490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20018A2B-1025-4221-B32C-8DAD3DF2A9B9}"/>
              </a:ext>
            </a:extLst>
          </p:cNvPr>
          <p:cNvSpPr>
            <a:spLocks noGrp="1"/>
          </p:cNvSpPr>
          <p:nvPr>
            <p:ph type="title"/>
          </p:nvPr>
        </p:nvSpPr>
        <p:spPr/>
        <p:txBody>
          <a:bodyPr/>
          <a:lstStyle/>
          <a:p>
            <a:r>
              <a:rPr lang="en-GB" altLang="en-US" b="1" u="sng"/>
              <a:t>Cooking Methods</a:t>
            </a:r>
            <a:br>
              <a:rPr lang="en-GB" altLang="en-US" b="1" u="sng"/>
            </a:br>
            <a:endParaRPr lang="en-US" altLang="en-US"/>
          </a:p>
        </p:txBody>
      </p:sp>
      <p:sp>
        <p:nvSpPr>
          <p:cNvPr id="6147" name="Rectangle 3">
            <a:extLst>
              <a:ext uri="{FF2B5EF4-FFF2-40B4-BE49-F238E27FC236}">
                <a16:creationId xmlns:a16="http://schemas.microsoft.com/office/drawing/2014/main" id="{00B54AA9-57A7-4FC8-B4E7-CE221695F2E9}"/>
              </a:ext>
            </a:extLst>
          </p:cNvPr>
          <p:cNvSpPr>
            <a:spLocks noGrp="1" noChangeArrowheads="1"/>
          </p:cNvSpPr>
          <p:nvPr>
            <p:ph idx="1"/>
          </p:nvPr>
        </p:nvSpPr>
        <p:spPr>
          <a:xfrm>
            <a:off x="668614" y="1407696"/>
            <a:ext cx="9935217" cy="4525963"/>
          </a:xfrm>
        </p:spPr>
        <p:txBody>
          <a:bodyPr/>
          <a:lstStyle/>
          <a:p>
            <a:pPr marL="609600" indent="-609600">
              <a:buNone/>
            </a:pPr>
            <a:r>
              <a:rPr lang="en-GB" altLang="en-US" sz="4000" dirty="0"/>
              <a:t>There are 2 main methods:-</a:t>
            </a:r>
          </a:p>
          <a:p>
            <a:pPr marL="571500" indent="-457200">
              <a:buFontTx/>
              <a:buAutoNum type="arabicPeriod"/>
            </a:pPr>
            <a:r>
              <a:rPr lang="en-GB" altLang="en-US" sz="4400" dirty="0"/>
              <a:t>Cooking in water or fat (moist heat)</a:t>
            </a:r>
          </a:p>
          <a:p>
            <a:pPr marL="571500" indent="-457200">
              <a:buFontTx/>
              <a:buAutoNum type="arabicPeriod"/>
            </a:pPr>
            <a:r>
              <a:rPr lang="en-GB" altLang="en-US" sz="4400" dirty="0"/>
              <a:t>Cooking in an oven (dry heat)</a:t>
            </a:r>
          </a:p>
          <a:p>
            <a:pPr marL="609600" indent="-609600" algn="ctr">
              <a:buNone/>
            </a:pPr>
            <a:endParaRPr lang="en-GB" altLang="en-US" sz="4000" dirty="0"/>
          </a:p>
        </p:txBody>
      </p:sp>
    </p:spTree>
    <p:extLst>
      <p:ext uri="{BB962C8B-B14F-4D97-AF65-F5344CB8AC3E}">
        <p14:creationId xmlns:p14="http://schemas.microsoft.com/office/powerpoint/2010/main" val="21733119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7">
            <a:extLst>
              <a:ext uri="{FF2B5EF4-FFF2-40B4-BE49-F238E27FC236}">
                <a16:creationId xmlns:a16="http://schemas.microsoft.com/office/drawing/2014/main" id="{B4F5FA0D-0104-4987-8241-EFF7C85B88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0572" cy="6858000"/>
          </a:xfrm>
          <a:prstGeom prst="rect">
            <a:avLst/>
          </a:prstGeom>
          <a:gradFill>
            <a:gsLst>
              <a:gs pos="0">
                <a:schemeClr val="accent6">
                  <a:lumMod val="90000"/>
                </a:schemeClr>
              </a:gs>
              <a:gs pos="25000">
                <a:schemeClr val="accent6">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9">
            <a:extLst>
              <a:ext uri="{FF2B5EF4-FFF2-40B4-BE49-F238E27FC236}">
                <a16:creationId xmlns:a16="http://schemas.microsoft.com/office/drawing/2014/main" id="{2897127E-6CEF-446C-BE87-93B7C46E49D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72FA369-AB09-4ECE-9B89-2BCBFAF32506}"/>
              </a:ext>
            </a:extLst>
          </p:cNvPr>
          <p:cNvSpPr>
            <a:spLocks noGrp="1"/>
          </p:cNvSpPr>
          <p:nvPr>
            <p:ph type="title"/>
          </p:nvPr>
        </p:nvSpPr>
        <p:spPr>
          <a:xfrm>
            <a:off x="640079" y="2053641"/>
            <a:ext cx="3669161" cy="2760098"/>
          </a:xfrm>
        </p:spPr>
        <p:txBody>
          <a:bodyPr>
            <a:normAutofit/>
          </a:bodyPr>
          <a:lstStyle/>
          <a:p>
            <a:r>
              <a:rPr lang="en-GB" b="1" dirty="0">
                <a:solidFill>
                  <a:srgbClr val="FFFFFF"/>
                </a:solidFill>
              </a:rPr>
              <a:t>Carbohydrates </a:t>
            </a:r>
          </a:p>
        </p:txBody>
      </p:sp>
      <p:sp>
        <p:nvSpPr>
          <p:cNvPr id="3" name="Content Placeholder 2">
            <a:extLst>
              <a:ext uri="{FF2B5EF4-FFF2-40B4-BE49-F238E27FC236}">
                <a16:creationId xmlns:a16="http://schemas.microsoft.com/office/drawing/2014/main" id="{B265BF31-72C7-404F-B71C-88D4F452DE41}"/>
              </a:ext>
            </a:extLst>
          </p:cNvPr>
          <p:cNvSpPr>
            <a:spLocks noGrp="1"/>
          </p:cNvSpPr>
          <p:nvPr>
            <p:ph idx="1"/>
          </p:nvPr>
        </p:nvSpPr>
        <p:spPr>
          <a:xfrm>
            <a:off x="4017358" y="182880"/>
            <a:ext cx="2537215" cy="2250831"/>
          </a:xfrm>
        </p:spPr>
        <p:txBody>
          <a:bodyPr anchor="ctr">
            <a:normAutofit/>
          </a:bodyPr>
          <a:lstStyle/>
          <a:p>
            <a:pPr marL="0" indent="0">
              <a:buNone/>
            </a:pPr>
            <a:r>
              <a:rPr lang="en-GB" sz="2400" b="1" dirty="0"/>
              <a:t>One unit</a:t>
            </a:r>
          </a:p>
          <a:p>
            <a:r>
              <a:rPr lang="en-GB" sz="2400" dirty="0"/>
              <a:t>Simple carbs</a:t>
            </a:r>
          </a:p>
          <a:p>
            <a:r>
              <a:rPr lang="en-GB" sz="2400" dirty="0"/>
              <a:t>Quick release energy</a:t>
            </a:r>
          </a:p>
          <a:p>
            <a:r>
              <a:rPr lang="en-GB" sz="2400" dirty="0"/>
              <a:t>e.g. Fructose</a:t>
            </a:r>
            <a:endParaRPr lang="en-GB" sz="2400" dirty="0">
              <a:solidFill>
                <a:srgbClr val="000000"/>
              </a:solidFill>
            </a:endParaRPr>
          </a:p>
        </p:txBody>
      </p:sp>
      <p:pic>
        <p:nvPicPr>
          <p:cNvPr id="4" name="Picture 3">
            <a:extLst>
              <a:ext uri="{FF2B5EF4-FFF2-40B4-BE49-F238E27FC236}">
                <a16:creationId xmlns:a16="http://schemas.microsoft.com/office/drawing/2014/main" id="{957DBD2F-2BDC-48DA-8CA2-211B03F635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0651" y="182879"/>
            <a:ext cx="5339429" cy="4115101"/>
          </a:xfrm>
          <a:prstGeom prst="rect">
            <a:avLst/>
          </a:prstGeom>
        </p:spPr>
      </p:pic>
      <p:sp>
        <p:nvSpPr>
          <p:cNvPr id="5" name="Rectangle 4">
            <a:extLst>
              <a:ext uri="{FF2B5EF4-FFF2-40B4-BE49-F238E27FC236}">
                <a16:creationId xmlns:a16="http://schemas.microsoft.com/office/drawing/2014/main" id="{4ADE2A17-BBDB-48D1-B891-F6A88FB97802}"/>
              </a:ext>
            </a:extLst>
          </p:cNvPr>
          <p:cNvSpPr/>
          <p:nvPr/>
        </p:nvSpPr>
        <p:spPr>
          <a:xfrm>
            <a:off x="4002319" y="3073480"/>
            <a:ext cx="2307839" cy="3046988"/>
          </a:xfrm>
          <a:prstGeom prst="rect">
            <a:avLst/>
          </a:prstGeom>
        </p:spPr>
        <p:txBody>
          <a:bodyPr wrap="square">
            <a:spAutoFit/>
          </a:bodyPr>
          <a:lstStyle/>
          <a:p>
            <a:r>
              <a:rPr lang="en-GB" sz="2400" b="1" dirty="0"/>
              <a:t>2 units</a:t>
            </a:r>
          </a:p>
          <a:p>
            <a:r>
              <a:rPr lang="en-GB" sz="2400" dirty="0"/>
              <a:t>Quick release energy</a:t>
            </a:r>
          </a:p>
          <a:p>
            <a:r>
              <a:rPr lang="en-GB" sz="2400" dirty="0"/>
              <a:t>e.g.</a:t>
            </a:r>
          </a:p>
          <a:p>
            <a:r>
              <a:rPr lang="en-GB" sz="2400" dirty="0"/>
              <a:t>Sucrose (normal sugar)</a:t>
            </a:r>
          </a:p>
          <a:p>
            <a:r>
              <a:rPr lang="en-GB" sz="2400" dirty="0"/>
              <a:t>Lactose (milk sugar)</a:t>
            </a:r>
          </a:p>
        </p:txBody>
      </p:sp>
      <p:sp>
        <p:nvSpPr>
          <p:cNvPr id="6" name="Rectangle 5">
            <a:extLst>
              <a:ext uri="{FF2B5EF4-FFF2-40B4-BE49-F238E27FC236}">
                <a16:creationId xmlns:a16="http://schemas.microsoft.com/office/drawing/2014/main" id="{936D1221-5E51-4D32-B74B-5EEEE3ACF758}"/>
              </a:ext>
            </a:extLst>
          </p:cNvPr>
          <p:cNvSpPr/>
          <p:nvPr/>
        </p:nvSpPr>
        <p:spPr>
          <a:xfrm>
            <a:off x="7630276" y="4502260"/>
            <a:ext cx="4439804" cy="2308324"/>
          </a:xfrm>
          <a:prstGeom prst="rect">
            <a:avLst/>
          </a:prstGeom>
        </p:spPr>
        <p:txBody>
          <a:bodyPr wrap="square">
            <a:spAutoFit/>
          </a:bodyPr>
          <a:lstStyle/>
          <a:p>
            <a:r>
              <a:rPr lang="en-GB" sz="2400" b="1" dirty="0"/>
              <a:t>Many units</a:t>
            </a:r>
          </a:p>
          <a:p>
            <a:r>
              <a:rPr lang="en-GB" sz="2400" dirty="0"/>
              <a:t>Slow release energy</a:t>
            </a:r>
          </a:p>
          <a:p>
            <a:r>
              <a:rPr lang="en-GB" sz="2400" dirty="0"/>
              <a:t>e.g.</a:t>
            </a:r>
          </a:p>
          <a:p>
            <a:r>
              <a:rPr lang="en-GB" sz="2400" dirty="0"/>
              <a:t>Starch </a:t>
            </a:r>
          </a:p>
          <a:p>
            <a:r>
              <a:rPr lang="en-GB" sz="2400" dirty="0"/>
              <a:t>Pectin</a:t>
            </a:r>
          </a:p>
          <a:p>
            <a:r>
              <a:rPr lang="en-GB" sz="2400" dirty="0"/>
              <a:t>Fibre (soluble/insoluble)</a:t>
            </a:r>
          </a:p>
        </p:txBody>
      </p:sp>
    </p:spTree>
    <p:extLst>
      <p:ext uri="{BB962C8B-B14F-4D97-AF65-F5344CB8AC3E}">
        <p14:creationId xmlns:p14="http://schemas.microsoft.com/office/powerpoint/2010/main" val="2099862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F6DA80-9FB3-4503-8CB8-165BE713575D}"/>
              </a:ext>
            </a:extLst>
          </p:cNvPr>
          <p:cNvSpPr>
            <a:spLocks noGrp="1"/>
          </p:cNvSpPr>
          <p:nvPr>
            <p:ph type="title"/>
          </p:nvPr>
        </p:nvSpPr>
        <p:spPr>
          <a:xfrm>
            <a:off x="643467" y="643467"/>
            <a:ext cx="3363974" cy="1597315"/>
          </a:xfrm>
          <a:noFill/>
          <a:ln w="19050">
            <a:solidFill>
              <a:schemeClr val="bg1"/>
            </a:solidFill>
          </a:ln>
        </p:spPr>
        <p:txBody>
          <a:bodyPr wrap="square">
            <a:normAutofit/>
          </a:bodyPr>
          <a:lstStyle/>
          <a:p>
            <a:pPr algn="ctr"/>
            <a:r>
              <a:rPr lang="en-GB" sz="2800" b="1">
                <a:solidFill>
                  <a:schemeClr val="bg1"/>
                </a:solidFill>
              </a:rPr>
              <a:t>Gelatinisation</a:t>
            </a:r>
            <a:br>
              <a:rPr lang="en-GB" sz="2800" b="1">
                <a:solidFill>
                  <a:schemeClr val="bg1"/>
                </a:solidFill>
              </a:rPr>
            </a:br>
            <a:endParaRPr lang="en-GB" sz="2800" b="1">
              <a:solidFill>
                <a:schemeClr val="bg1"/>
              </a:solidFill>
            </a:endParaRPr>
          </a:p>
        </p:txBody>
      </p:sp>
      <p:sp>
        <p:nvSpPr>
          <p:cNvPr id="17" name="Content Placeholder 16">
            <a:extLst>
              <a:ext uri="{FF2B5EF4-FFF2-40B4-BE49-F238E27FC236}">
                <a16:creationId xmlns:a16="http://schemas.microsoft.com/office/drawing/2014/main" id="{2CECFC26-D2D6-42EA-B1C2-580D4C7CB26E}"/>
              </a:ext>
            </a:extLst>
          </p:cNvPr>
          <p:cNvSpPr>
            <a:spLocks noGrp="1"/>
          </p:cNvSpPr>
          <p:nvPr>
            <p:ph idx="1"/>
          </p:nvPr>
        </p:nvSpPr>
        <p:spPr>
          <a:xfrm>
            <a:off x="643468" y="2638044"/>
            <a:ext cx="3363974" cy="3415622"/>
          </a:xfrm>
        </p:spPr>
        <p:txBody>
          <a:bodyPr>
            <a:normAutofit/>
          </a:bodyPr>
          <a:lstStyle/>
          <a:p>
            <a:r>
              <a:rPr lang="en-GB" sz="2000" b="1" dirty="0">
                <a:solidFill>
                  <a:schemeClr val="bg1"/>
                </a:solidFill>
              </a:rPr>
              <a:t>occurs when starches (from wheat flour / corn flour) thicken liquids when heated (i.e. making a sauce)</a:t>
            </a:r>
          </a:p>
          <a:p>
            <a:r>
              <a:rPr lang="en-GB" sz="2000" b="1" dirty="0">
                <a:solidFill>
                  <a:schemeClr val="bg1"/>
                </a:solidFill>
              </a:rPr>
              <a:t>Starches thicken at 100C  &amp; need to be stirred (agitated) to avoid lumps.</a:t>
            </a:r>
          </a:p>
          <a:p>
            <a:r>
              <a:rPr lang="en-GB" sz="2000" b="1" dirty="0">
                <a:solidFill>
                  <a:schemeClr val="bg1"/>
                </a:solidFill>
              </a:rPr>
              <a:t>The viscosity or thickness of the sauce depends on the ratio of flour : liquid used </a:t>
            </a:r>
          </a:p>
          <a:p>
            <a:endParaRPr lang="en-US" sz="2000" dirty="0">
              <a:solidFill>
                <a:schemeClr val="bg1"/>
              </a:solidFill>
            </a:endParaRPr>
          </a:p>
        </p:txBody>
      </p:sp>
      <p:pic>
        <p:nvPicPr>
          <p:cNvPr id="15" name="Content Placeholder 3">
            <a:extLst>
              <a:ext uri="{FF2B5EF4-FFF2-40B4-BE49-F238E27FC236}">
                <a16:creationId xmlns:a16="http://schemas.microsoft.com/office/drawing/2014/main" id="{63C26205-C21E-4EE0-A5F0-A77780AF0CA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7763" y="1004528"/>
            <a:ext cx="6250769" cy="4688076"/>
          </a:xfrm>
          <a:prstGeom prst="rect">
            <a:avLst/>
          </a:prstGeom>
        </p:spPr>
      </p:pic>
    </p:spTree>
    <p:extLst>
      <p:ext uri="{BB962C8B-B14F-4D97-AF65-F5344CB8AC3E}">
        <p14:creationId xmlns:p14="http://schemas.microsoft.com/office/powerpoint/2010/main" val="23540679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65A5EF-913C-4C7B-AF7E-238B2F4C2CAD}"/>
              </a:ext>
            </a:extLst>
          </p:cNvPr>
          <p:cNvSpPr>
            <a:spLocks noGrp="1"/>
          </p:cNvSpPr>
          <p:nvPr>
            <p:ph type="title"/>
          </p:nvPr>
        </p:nvSpPr>
        <p:spPr>
          <a:xfrm>
            <a:off x="936674" y="500062"/>
            <a:ext cx="10515600" cy="1325563"/>
          </a:xfrm>
        </p:spPr>
        <p:txBody>
          <a:bodyPr/>
          <a:lstStyle/>
          <a:p>
            <a:r>
              <a:rPr lang="en-GB" b="1" dirty="0"/>
              <a:t>Modified Starch</a:t>
            </a:r>
          </a:p>
        </p:txBody>
      </p:sp>
      <p:sp>
        <p:nvSpPr>
          <p:cNvPr id="7" name="Content Placeholder 6">
            <a:extLst>
              <a:ext uri="{FF2B5EF4-FFF2-40B4-BE49-F238E27FC236}">
                <a16:creationId xmlns:a16="http://schemas.microsoft.com/office/drawing/2014/main" id="{D2872D90-0FA1-44EA-8518-D79AA17F978D}"/>
              </a:ext>
            </a:extLst>
          </p:cNvPr>
          <p:cNvSpPr>
            <a:spLocks noGrp="1"/>
          </p:cNvSpPr>
          <p:nvPr>
            <p:ph idx="1"/>
          </p:nvPr>
        </p:nvSpPr>
        <p:spPr>
          <a:xfrm>
            <a:off x="838200" y="1825624"/>
            <a:ext cx="10515600" cy="5032375"/>
          </a:xfrm>
        </p:spPr>
        <p:txBody>
          <a:bodyPr/>
          <a:lstStyle/>
          <a:p>
            <a:pPr marL="0" indent="0">
              <a:buNone/>
            </a:pPr>
            <a:r>
              <a:rPr lang="en-GB" dirty="0"/>
              <a:t>Food starches are modified to make them easier to use in certain recipes.  Modified starch has many uses in food products:</a:t>
            </a:r>
          </a:p>
          <a:p>
            <a:r>
              <a:rPr lang="en-GB" dirty="0"/>
              <a:t>Making a product easier to dissolve on cold water or milk for instant gelatinised recipes </a:t>
            </a:r>
          </a:p>
          <a:p>
            <a:r>
              <a:rPr lang="en-GB" dirty="0"/>
              <a:t>Serving as a fat substitute for low fat foods.</a:t>
            </a:r>
          </a:p>
          <a:p>
            <a:r>
              <a:rPr lang="en-GB" dirty="0"/>
              <a:t>Acting as an emulsifier &amp; stabilizer for salad </a:t>
            </a:r>
          </a:p>
          <a:p>
            <a:pPr marL="0" indent="0">
              <a:buNone/>
            </a:pPr>
            <a:r>
              <a:rPr lang="en-GB" dirty="0"/>
              <a:t>Dressings to keep oils from separating	</a:t>
            </a:r>
          </a:p>
          <a:p>
            <a:r>
              <a:rPr lang="en-GB" dirty="0"/>
              <a:t>Forming a hard shell on jelly beans	</a:t>
            </a:r>
          </a:p>
          <a:p>
            <a:r>
              <a:rPr lang="en-GB" dirty="0"/>
              <a:t>Producing foods with longer shelf lives</a:t>
            </a:r>
          </a:p>
        </p:txBody>
      </p:sp>
      <p:pic>
        <p:nvPicPr>
          <p:cNvPr id="10" name="Picture 9">
            <a:extLst>
              <a:ext uri="{FF2B5EF4-FFF2-40B4-BE49-F238E27FC236}">
                <a16:creationId xmlns:a16="http://schemas.microsoft.com/office/drawing/2014/main" id="{DFBE368F-73F5-4FDD-8736-B75D3CEC363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757686" y="3151188"/>
            <a:ext cx="1991384" cy="1326613"/>
          </a:xfrm>
          <a:prstGeom prst="rect">
            <a:avLst/>
          </a:prstGeom>
        </p:spPr>
      </p:pic>
      <p:pic>
        <p:nvPicPr>
          <p:cNvPr id="11" name="Picture 10">
            <a:extLst>
              <a:ext uri="{FF2B5EF4-FFF2-40B4-BE49-F238E27FC236}">
                <a16:creationId xmlns:a16="http://schemas.microsoft.com/office/drawing/2014/main" id="{04856A88-8590-41D8-AA5D-606A389E554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884113" y="1987074"/>
            <a:ext cx="1842482" cy="2328228"/>
          </a:xfrm>
          <a:prstGeom prst="rect">
            <a:avLst/>
          </a:prstGeom>
        </p:spPr>
      </p:pic>
      <p:pic>
        <p:nvPicPr>
          <p:cNvPr id="12" name="Picture 11">
            <a:extLst>
              <a:ext uri="{FF2B5EF4-FFF2-40B4-BE49-F238E27FC236}">
                <a16:creationId xmlns:a16="http://schemas.microsoft.com/office/drawing/2014/main" id="{E2F8C19E-5965-48F0-8C65-706FF586DE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85871" y="4747112"/>
            <a:ext cx="1699896" cy="1699896"/>
          </a:xfrm>
          <a:prstGeom prst="rect">
            <a:avLst/>
          </a:prstGeom>
        </p:spPr>
      </p:pic>
    </p:spTree>
    <p:extLst>
      <p:ext uri="{BB962C8B-B14F-4D97-AF65-F5344CB8AC3E}">
        <p14:creationId xmlns:p14="http://schemas.microsoft.com/office/powerpoint/2010/main" val="22557257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0C58D5-0833-41F4-9B12-D13124F84F30}"/>
              </a:ext>
            </a:extLst>
          </p:cNvPr>
          <p:cNvSpPr>
            <a:spLocks noGrp="1"/>
          </p:cNvSpPr>
          <p:nvPr>
            <p:ph type="title"/>
          </p:nvPr>
        </p:nvSpPr>
        <p:spPr/>
        <p:txBody>
          <a:bodyPr/>
          <a:lstStyle/>
          <a:p>
            <a:r>
              <a:rPr lang="en-GB" b="1" dirty="0" err="1"/>
              <a:t>Dextrinisation</a:t>
            </a:r>
            <a:endParaRPr lang="en-GB" b="1" dirty="0"/>
          </a:p>
        </p:txBody>
      </p:sp>
      <p:sp>
        <p:nvSpPr>
          <p:cNvPr id="3" name="Content Placeholder 2">
            <a:extLst>
              <a:ext uri="{FF2B5EF4-FFF2-40B4-BE49-F238E27FC236}">
                <a16:creationId xmlns:a16="http://schemas.microsoft.com/office/drawing/2014/main" id="{0D05F930-BCAE-46BC-BB7D-790C1383A7F7}"/>
              </a:ext>
            </a:extLst>
          </p:cNvPr>
          <p:cNvSpPr>
            <a:spLocks noGrp="1"/>
          </p:cNvSpPr>
          <p:nvPr>
            <p:ph idx="1"/>
          </p:nvPr>
        </p:nvSpPr>
        <p:spPr>
          <a:xfrm>
            <a:off x="838200" y="1351722"/>
            <a:ext cx="10515600" cy="5367129"/>
          </a:xfrm>
        </p:spPr>
        <p:txBody>
          <a:bodyPr>
            <a:normAutofit fontScale="92500" lnSpcReduction="10000"/>
          </a:bodyPr>
          <a:lstStyle/>
          <a:p>
            <a:r>
              <a:rPr lang="en-GB" dirty="0"/>
              <a:t>If starch is subjected to dry heat, it breaks down to form </a:t>
            </a:r>
            <a:r>
              <a:rPr lang="en-GB" b="1" dirty="0" err="1"/>
              <a:t>dextrins</a:t>
            </a:r>
            <a:r>
              <a:rPr lang="en-GB" dirty="0"/>
              <a:t>.</a:t>
            </a:r>
          </a:p>
          <a:p>
            <a:r>
              <a:rPr lang="en-GB" dirty="0"/>
              <a:t>This process is called </a:t>
            </a:r>
            <a:r>
              <a:rPr lang="en-GB" sz="4000" b="1" dirty="0"/>
              <a:t>dextrinization.  </a:t>
            </a:r>
            <a:r>
              <a:rPr lang="en-GB" dirty="0" err="1"/>
              <a:t>Dextrins</a:t>
            </a:r>
            <a:r>
              <a:rPr lang="en-GB" dirty="0"/>
              <a:t> are mainly brown in colour and dextrinization is partially responsible for the browning of toasted bread.</a:t>
            </a:r>
          </a:p>
          <a:p>
            <a:r>
              <a:rPr lang="en-GB" dirty="0"/>
              <a:t>It’s a chemical reaction, which turns this    			into this         </a:t>
            </a:r>
          </a:p>
          <a:p>
            <a:pPr marL="0" indent="0">
              <a:buNone/>
            </a:pPr>
            <a:r>
              <a:rPr lang="en-GB" dirty="0"/>
              <a:t> </a:t>
            </a:r>
          </a:p>
          <a:p>
            <a:endParaRPr lang="en-GB" dirty="0"/>
          </a:p>
          <a:p>
            <a:pPr marL="0" indent="0">
              <a:buNone/>
            </a:pPr>
            <a:endParaRPr lang="en-GB" dirty="0"/>
          </a:p>
          <a:p>
            <a:endParaRPr lang="en-GB" dirty="0"/>
          </a:p>
          <a:p>
            <a:r>
              <a:rPr lang="en-GB" dirty="0"/>
              <a:t>Where else do you </a:t>
            </a:r>
          </a:p>
          <a:p>
            <a:pPr marL="0" indent="0">
              <a:buNone/>
            </a:pPr>
            <a:r>
              <a:rPr lang="en-GB" dirty="0"/>
              <a:t>See dextrinization?</a:t>
            </a:r>
          </a:p>
          <a:p>
            <a:pPr marL="0" indent="0">
              <a:buNone/>
            </a:pPr>
            <a:r>
              <a:rPr lang="en-GB" dirty="0"/>
              <a:t>						</a:t>
            </a:r>
          </a:p>
        </p:txBody>
      </p:sp>
      <p:pic>
        <p:nvPicPr>
          <p:cNvPr id="4" name="Picture 3">
            <a:extLst>
              <a:ext uri="{FF2B5EF4-FFF2-40B4-BE49-F238E27FC236}">
                <a16:creationId xmlns:a16="http://schemas.microsoft.com/office/drawing/2014/main" id="{B6C8DC9D-5986-4AEB-B473-A148D164B3D4}"/>
              </a:ext>
            </a:extLst>
          </p:cNvPr>
          <p:cNvPicPr>
            <a:picLocks noChangeAspect="1"/>
          </p:cNvPicPr>
          <p:nvPr/>
        </p:nvPicPr>
        <p:blipFill>
          <a:blip r:embed="rId2"/>
          <a:stretch>
            <a:fillRect/>
          </a:stretch>
        </p:blipFill>
        <p:spPr>
          <a:xfrm>
            <a:off x="3987059" y="4163029"/>
            <a:ext cx="3593185" cy="2555822"/>
          </a:xfrm>
          <a:prstGeom prst="rect">
            <a:avLst/>
          </a:prstGeom>
        </p:spPr>
      </p:pic>
      <p:cxnSp>
        <p:nvCxnSpPr>
          <p:cNvPr id="6" name="Straight Arrow Connector 5">
            <a:extLst>
              <a:ext uri="{FF2B5EF4-FFF2-40B4-BE49-F238E27FC236}">
                <a16:creationId xmlns:a16="http://schemas.microsoft.com/office/drawing/2014/main" id="{891D6496-7D09-4647-A20A-ECB0E31B176D}"/>
              </a:ext>
            </a:extLst>
          </p:cNvPr>
          <p:cNvCxnSpPr>
            <a:cxnSpLocks/>
          </p:cNvCxnSpPr>
          <p:nvPr/>
        </p:nvCxnSpPr>
        <p:spPr>
          <a:xfrm flipH="1">
            <a:off x="4678456" y="3790122"/>
            <a:ext cx="1417544" cy="372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3E88753-6769-4222-9200-822E4ABB226D}"/>
              </a:ext>
            </a:extLst>
          </p:cNvPr>
          <p:cNvCxnSpPr/>
          <p:nvPr/>
        </p:nvCxnSpPr>
        <p:spPr>
          <a:xfrm flipH="1">
            <a:off x="7580244" y="3910314"/>
            <a:ext cx="2252869" cy="19471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50531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42EFC-5A80-40CD-B2B1-16200B71F75C}"/>
              </a:ext>
            </a:extLst>
          </p:cNvPr>
          <p:cNvSpPr>
            <a:spLocks noGrp="1"/>
          </p:cNvSpPr>
          <p:nvPr>
            <p:ph type="title"/>
          </p:nvPr>
        </p:nvSpPr>
        <p:spPr/>
        <p:txBody>
          <a:bodyPr/>
          <a:lstStyle/>
          <a:p>
            <a:r>
              <a:rPr lang="en-GB" b="1" dirty="0"/>
              <a:t>Caramelisation </a:t>
            </a:r>
          </a:p>
        </p:txBody>
      </p:sp>
      <p:sp>
        <p:nvSpPr>
          <p:cNvPr id="3" name="Content Placeholder 2">
            <a:extLst>
              <a:ext uri="{FF2B5EF4-FFF2-40B4-BE49-F238E27FC236}">
                <a16:creationId xmlns:a16="http://schemas.microsoft.com/office/drawing/2014/main" id="{582AD7CE-F3FD-48E5-9D22-B748E3C4F330}"/>
              </a:ext>
            </a:extLst>
          </p:cNvPr>
          <p:cNvSpPr>
            <a:spLocks noGrp="1"/>
          </p:cNvSpPr>
          <p:nvPr>
            <p:ph idx="1"/>
          </p:nvPr>
        </p:nvSpPr>
        <p:spPr/>
        <p:txBody>
          <a:bodyPr>
            <a:normAutofit/>
          </a:bodyPr>
          <a:lstStyle/>
          <a:p>
            <a:r>
              <a:rPr lang="en-GB" dirty="0"/>
              <a:t>Caramelisation causes sugar to change colour &amp; flavour in dry or moist heat.</a:t>
            </a:r>
          </a:p>
          <a:p>
            <a:r>
              <a:rPr lang="en-GB" dirty="0"/>
              <a:t>It turns baked goods containing sugar brown &amp; changes the properties of sugar - it turns into syrup.</a:t>
            </a:r>
          </a:p>
          <a:p>
            <a:r>
              <a:rPr lang="en-GB" dirty="0"/>
              <a:t>Caramelisation is known as ‘non-enzymic browning’ e.g. frying onions, roasting potatoes, making a crème </a:t>
            </a:r>
            <a:r>
              <a:rPr lang="en-GB" dirty="0" err="1"/>
              <a:t>brulee</a:t>
            </a:r>
            <a:r>
              <a:rPr lang="en-GB" dirty="0"/>
              <a:t> or crème caramel</a:t>
            </a:r>
          </a:p>
          <a:p>
            <a:r>
              <a:rPr lang="en-GB" dirty="0"/>
              <a:t>Browning is often used as an indicator of</a:t>
            </a:r>
          </a:p>
          <a:p>
            <a:pPr marL="0" indent="0">
              <a:buNone/>
            </a:pPr>
            <a:r>
              <a:rPr lang="en-GB" dirty="0"/>
              <a:t>Adequate cooking e.g. ‘cook until golden </a:t>
            </a:r>
          </a:p>
          <a:p>
            <a:pPr marL="0" indent="0">
              <a:buNone/>
            </a:pPr>
            <a:r>
              <a:rPr lang="en-GB" dirty="0"/>
              <a:t>Brown. </a:t>
            </a:r>
          </a:p>
        </p:txBody>
      </p:sp>
      <p:pic>
        <p:nvPicPr>
          <p:cNvPr id="4" name="Picture 3">
            <a:extLst>
              <a:ext uri="{FF2B5EF4-FFF2-40B4-BE49-F238E27FC236}">
                <a16:creationId xmlns:a16="http://schemas.microsoft.com/office/drawing/2014/main" id="{5AE5E740-64A2-4B70-9963-5E21EC04BEB1}"/>
              </a:ext>
            </a:extLst>
          </p:cNvPr>
          <p:cNvPicPr>
            <a:picLocks noChangeAspect="1"/>
          </p:cNvPicPr>
          <p:nvPr/>
        </p:nvPicPr>
        <p:blipFill>
          <a:blip r:embed="rId2"/>
          <a:stretch>
            <a:fillRect/>
          </a:stretch>
        </p:blipFill>
        <p:spPr>
          <a:xfrm>
            <a:off x="7550150" y="4435475"/>
            <a:ext cx="1381125" cy="2057400"/>
          </a:xfrm>
          <a:prstGeom prst="rect">
            <a:avLst/>
          </a:prstGeom>
        </p:spPr>
      </p:pic>
      <p:pic>
        <p:nvPicPr>
          <p:cNvPr id="5" name="Picture 4">
            <a:extLst>
              <a:ext uri="{FF2B5EF4-FFF2-40B4-BE49-F238E27FC236}">
                <a16:creationId xmlns:a16="http://schemas.microsoft.com/office/drawing/2014/main" id="{6B359302-C5A3-4923-8865-F9FB7BE8B2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65846" y="4435475"/>
            <a:ext cx="2422525" cy="2422525"/>
          </a:xfrm>
          <a:prstGeom prst="rect">
            <a:avLst/>
          </a:prstGeom>
        </p:spPr>
      </p:pic>
    </p:spTree>
    <p:extLst>
      <p:ext uri="{BB962C8B-B14F-4D97-AF65-F5344CB8AC3E}">
        <p14:creationId xmlns:p14="http://schemas.microsoft.com/office/powerpoint/2010/main" val="6164660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99232-8ABE-49D0-80F5-02604821C69A}"/>
              </a:ext>
            </a:extLst>
          </p:cNvPr>
          <p:cNvSpPr>
            <a:spLocks noGrp="1"/>
          </p:cNvSpPr>
          <p:nvPr>
            <p:ph type="title"/>
          </p:nvPr>
        </p:nvSpPr>
        <p:spPr/>
        <p:txBody>
          <a:bodyPr/>
          <a:lstStyle/>
          <a:p>
            <a:r>
              <a:rPr lang="en-GB" b="1" dirty="0"/>
              <a:t>Carbohydrates Test</a:t>
            </a:r>
          </a:p>
        </p:txBody>
      </p:sp>
      <p:sp>
        <p:nvSpPr>
          <p:cNvPr id="3" name="Content Placeholder 2">
            <a:extLst>
              <a:ext uri="{FF2B5EF4-FFF2-40B4-BE49-F238E27FC236}">
                <a16:creationId xmlns:a16="http://schemas.microsoft.com/office/drawing/2014/main" id="{B3B6AF9D-A46A-4BD5-A7D8-825F79EF8659}"/>
              </a:ext>
            </a:extLst>
          </p:cNvPr>
          <p:cNvSpPr>
            <a:spLocks noGrp="1"/>
          </p:cNvSpPr>
          <p:nvPr>
            <p:ph idx="1"/>
          </p:nvPr>
        </p:nvSpPr>
        <p:spPr>
          <a:xfrm>
            <a:off x="838200" y="1825624"/>
            <a:ext cx="10515600" cy="5032375"/>
          </a:xfrm>
        </p:spPr>
        <p:txBody>
          <a:bodyPr>
            <a:normAutofit lnSpcReduction="10000"/>
          </a:bodyPr>
          <a:lstStyle/>
          <a:p>
            <a:r>
              <a:rPr lang="en-GB" dirty="0"/>
              <a:t>The function of starch in thickening a </a:t>
            </a:r>
            <a:r>
              <a:rPr lang="en-GB" b="1" dirty="0"/>
              <a:t>solid / liquid </a:t>
            </a:r>
            <a:r>
              <a:rPr lang="en-GB" dirty="0"/>
              <a:t>is known as </a:t>
            </a:r>
            <a:r>
              <a:rPr lang="en-GB" b="1" dirty="0"/>
              <a:t>gelatinisation / caramelisation</a:t>
            </a:r>
            <a:r>
              <a:rPr lang="en-GB" dirty="0"/>
              <a:t>.</a:t>
            </a:r>
          </a:p>
          <a:p>
            <a:r>
              <a:rPr lang="en-GB" dirty="0"/>
              <a:t>For a sauce to thicken it needs to be </a:t>
            </a:r>
            <a:r>
              <a:rPr lang="en-GB" b="1" dirty="0"/>
              <a:t>chilled / heated </a:t>
            </a:r>
            <a:r>
              <a:rPr lang="en-GB" dirty="0"/>
              <a:t>and also </a:t>
            </a:r>
            <a:r>
              <a:rPr lang="en-GB" b="1" dirty="0"/>
              <a:t>stirred / sieved </a:t>
            </a:r>
            <a:r>
              <a:rPr lang="en-GB" dirty="0"/>
              <a:t>to ensure a smooth sauce.</a:t>
            </a:r>
          </a:p>
          <a:p>
            <a:r>
              <a:rPr lang="en-GB" dirty="0"/>
              <a:t>A sauce should be heated to a </a:t>
            </a:r>
            <a:r>
              <a:rPr lang="en-GB" b="1" dirty="0"/>
              <a:t>setting / boiling point </a:t>
            </a:r>
            <a:r>
              <a:rPr lang="en-GB" dirty="0"/>
              <a:t>to make it thicken.</a:t>
            </a:r>
          </a:p>
          <a:p>
            <a:r>
              <a:rPr lang="en-GB" dirty="0"/>
              <a:t>As bread is toasted </a:t>
            </a:r>
            <a:r>
              <a:rPr lang="en-GB" dirty="0" err="1"/>
              <a:t>dextrins</a:t>
            </a:r>
            <a:r>
              <a:rPr lang="en-GB" dirty="0"/>
              <a:t> are formed.  How does dextrin affect the colour, flavour &amp; texture of the toast?</a:t>
            </a:r>
          </a:p>
          <a:p>
            <a:r>
              <a:rPr lang="en-GB" b="1" dirty="0"/>
              <a:t>Colour: __________________________________________________</a:t>
            </a:r>
          </a:p>
          <a:p>
            <a:r>
              <a:rPr lang="en-GB" b="1" dirty="0"/>
              <a:t>Flavour:__________________________________________________</a:t>
            </a:r>
          </a:p>
          <a:p>
            <a:r>
              <a:rPr lang="en-GB" b="1" dirty="0"/>
              <a:t>Texture:__________________________________________________</a:t>
            </a:r>
          </a:p>
        </p:txBody>
      </p:sp>
    </p:spTree>
    <p:extLst>
      <p:ext uri="{BB962C8B-B14F-4D97-AF65-F5344CB8AC3E}">
        <p14:creationId xmlns:p14="http://schemas.microsoft.com/office/powerpoint/2010/main" val="4267774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244D4-EED2-426A-B300-75445C846A7A}"/>
              </a:ext>
            </a:extLst>
          </p:cNvPr>
          <p:cNvSpPr>
            <a:spLocks noGrp="1"/>
          </p:cNvSpPr>
          <p:nvPr>
            <p:ph type="title"/>
          </p:nvPr>
        </p:nvSpPr>
        <p:spPr/>
        <p:txBody>
          <a:bodyPr/>
          <a:lstStyle/>
          <a:p>
            <a:r>
              <a:rPr lang="en-GB" dirty="0"/>
              <a:t>Carbohydrates test </a:t>
            </a:r>
            <a:r>
              <a:rPr lang="en-GB" dirty="0" err="1"/>
              <a:t>cont</a:t>
            </a:r>
            <a:r>
              <a:rPr lang="en-GB" dirty="0"/>
              <a:t>……..</a:t>
            </a:r>
          </a:p>
        </p:txBody>
      </p:sp>
      <p:sp>
        <p:nvSpPr>
          <p:cNvPr id="3" name="Content Placeholder 2">
            <a:extLst>
              <a:ext uri="{FF2B5EF4-FFF2-40B4-BE49-F238E27FC236}">
                <a16:creationId xmlns:a16="http://schemas.microsoft.com/office/drawing/2014/main" id="{8C538E5A-B9F2-4FAC-8A48-BA6088D0A0C2}"/>
              </a:ext>
            </a:extLst>
          </p:cNvPr>
          <p:cNvSpPr>
            <a:spLocks noGrp="1"/>
          </p:cNvSpPr>
          <p:nvPr>
            <p:ph idx="1"/>
          </p:nvPr>
        </p:nvSpPr>
        <p:spPr>
          <a:xfrm>
            <a:off x="838200" y="1825624"/>
            <a:ext cx="10515600" cy="5032375"/>
          </a:xfrm>
        </p:spPr>
        <p:txBody>
          <a:bodyPr/>
          <a:lstStyle/>
          <a:p>
            <a:r>
              <a:rPr lang="en-GB" dirty="0"/>
              <a:t>What is the scientific term for the effect of dry heat on starch?</a:t>
            </a:r>
          </a:p>
          <a:p>
            <a:pPr marL="0" indent="0">
              <a:buNone/>
            </a:pPr>
            <a:r>
              <a:rPr lang="en-GB" dirty="0"/>
              <a:t>_________________________________________________________</a:t>
            </a:r>
          </a:p>
          <a:p>
            <a:r>
              <a:rPr lang="en-GB" dirty="0" err="1"/>
              <a:t>Dextrins</a:t>
            </a:r>
            <a:r>
              <a:rPr lang="en-GB" dirty="0"/>
              <a:t> attract moisture from the air.  What is the scientific term for this? ______________________________</a:t>
            </a:r>
          </a:p>
          <a:p>
            <a:r>
              <a:rPr lang="en-GB" dirty="0"/>
              <a:t>How does this process affect the quality of toast?</a:t>
            </a:r>
          </a:p>
          <a:p>
            <a:pPr marL="0" indent="0">
              <a:buNone/>
            </a:pPr>
            <a:r>
              <a:rPr lang="en-GB" dirty="0"/>
              <a:t>__________________________________________________________</a:t>
            </a:r>
          </a:p>
          <a:p>
            <a:r>
              <a:rPr lang="en-GB" dirty="0"/>
              <a:t>What term describes thickening a sauce using starch? _____________</a:t>
            </a:r>
          </a:p>
          <a:p>
            <a:r>
              <a:rPr lang="en-GB" dirty="0"/>
              <a:t>What sort of heat transfer commonly causes dextrinization? ________________________________________________________</a:t>
            </a:r>
          </a:p>
          <a:p>
            <a:pPr marL="0" indent="0">
              <a:buNone/>
            </a:pPr>
            <a:endParaRPr lang="en-GB" dirty="0"/>
          </a:p>
        </p:txBody>
      </p:sp>
    </p:spTree>
    <p:extLst>
      <p:ext uri="{BB962C8B-B14F-4D97-AF65-F5344CB8AC3E}">
        <p14:creationId xmlns:p14="http://schemas.microsoft.com/office/powerpoint/2010/main" val="5571738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B63DED7E-F666-4FA1-8ABC-39FB6FABD3A8}"/>
              </a:ext>
            </a:extLst>
          </p:cNvPr>
          <p:cNvSpPr txBox="1"/>
          <p:nvPr/>
        </p:nvSpPr>
        <p:spPr>
          <a:xfrm>
            <a:off x="2294564" y="4587730"/>
            <a:ext cx="2331994" cy="1200329"/>
          </a:xfrm>
          <a:prstGeom prst="rect">
            <a:avLst/>
          </a:prstGeom>
          <a:solidFill>
            <a:schemeClr val="bg1"/>
          </a:solidFill>
        </p:spPr>
        <p:txBody>
          <a:bodyPr wrap="square" rtlCol="0">
            <a:spAutoFit/>
          </a:bodyPr>
          <a:lstStyle/>
          <a:p>
            <a:pPr algn="ctr"/>
            <a:r>
              <a:rPr lang="en-GB" sz="7200" b="1" dirty="0"/>
              <a:t>Fats</a:t>
            </a:r>
          </a:p>
        </p:txBody>
      </p:sp>
      <p:pic>
        <p:nvPicPr>
          <p:cNvPr id="2" name="Picture 1">
            <a:extLst>
              <a:ext uri="{FF2B5EF4-FFF2-40B4-BE49-F238E27FC236}">
                <a16:creationId xmlns:a16="http://schemas.microsoft.com/office/drawing/2014/main" id="{6F74AD2C-9BB3-4CA9-9829-C4462F20F7BA}"/>
              </a:ext>
            </a:extLst>
          </p:cNvPr>
          <p:cNvPicPr>
            <a:picLocks noChangeAspect="1"/>
          </p:cNvPicPr>
          <p:nvPr/>
        </p:nvPicPr>
        <p:blipFill>
          <a:blip r:embed="rId2"/>
          <a:stretch>
            <a:fillRect/>
          </a:stretch>
        </p:blipFill>
        <p:spPr>
          <a:xfrm>
            <a:off x="1448972" y="399756"/>
            <a:ext cx="8736037" cy="6077243"/>
          </a:xfrm>
          <a:prstGeom prst="rect">
            <a:avLst/>
          </a:prstGeom>
        </p:spPr>
      </p:pic>
    </p:spTree>
    <p:extLst>
      <p:ext uri="{BB962C8B-B14F-4D97-AF65-F5344CB8AC3E}">
        <p14:creationId xmlns:p14="http://schemas.microsoft.com/office/powerpoint/2010/main" val="5616027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4EB13E-F074-46A8-BBAF-974D378FB3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084" y="314825"/>
            <a:ext cx="4959769" cy="4597897"/>
          </a:xfrm>
          <a:prstGeom prst="rect">
            <a:avLst/>
          </a:prstGeom>
        </p:spPr>
      </p:pic>
      <p:sp>
        <p:nvSpPr>
          <p:cNvPr id="4" name="TextBox 3">
            <a:extLst>
              <a:ext uri="{FF2B5EF4-FFF2-40B4-BE49-F238E27FC236}">
                <a16:creationId xmlns:a16="http://schemas.microsoft.com/office/drawing/2014/main" id="{75DEF35B-B546-4D77-A630-CFD020379111}"/>
              </a:ext>
            </a:extLst>
          </p:cNvPr>
          <p:cNvSpPr txBox="1"/>
          <p:nvPr/>
        </p:nvSpPr>
        <p:spPr>
          <a:xfrm>
            <a:off x="149641" y="4912722"/>
            <a:ext cx="5296653" cy="1846659"/>
          </a:xfrm>
          <a:prstGeom prst="rect">
            <a:avLst/>
          </a:prstGeom>
          <a:solidFill>
            <a:srgbClr val="FFFFCC"/>
          </a:solidFill>
        </p:spPr>
        <p:txBody>
          <a:bodyPr wrap="square" rtlCol="0">
            <a:spAutoFit/>
          </a:bodyPr>
          <a:lstStyle/>
          <a:p>
            <a:r>
              <a:rPr lang="en-GB" sz="2400" b="1" dirty="0"/>
              <a:t>Saturated</a:t>
            </a:r>
            <a:r>
              <a:rPr lang="en-GB" dirty="0"/>
              <a:t> – no double bonds, no Hydrogen missing</a:t>
            </a:r>
          </a:p>
          <a:p>
            <a:r>
              <a:rPr lang="en-GB" dirty="0"/>
              <a:t>Usually from animal sources (lard, butter, meat, dairy)</a:t>
            </a:r>
          </a:p>
          <a:p>
            <a:endParaRPr lang="en-GB" dirty="0"/>
          </a:p>
          <a:p>
            <a:r>
              <a:rPr lang="en-GB" dirty="0"/>
              <a:t>Raise cholesterol so increase chance of heart disease.</a:t>
            </a:r>
          </a:p>
          <a:p>
            <a:endParaRPr lang="en-GB" dirty="0"/>
          </a:p>
          <a:p>
            <a:r>
              <a:rPr lang="en-GB" dirty="0"/>
              <a:t>Solid at room temp.</a:t>
            </a:r>
          </a:p>
        </p:txBody>
      </p:sp>
      <p:pic>
        <p:nvPicPr>
          <p:cNvPr id="6" name="Picture 5">
            <a:extLst>
              <a:ext uri="{FF2B5EF4-FFF2-40B4-BE49-F238E27FC236}">
                <a16:creationId xmlns:a16="http://schemas.microsoft.com/office/drawing/2014/main" id="{F9C3401F-46CD-4431-B032-0654B9C2E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14825"/>
            <a:ext cx="5569175" cy="4235704"/>
          </a:xfrm>
          <a:prstGeom prst="rect">
            <a:avLst/>
          </a:prstGeom>
        </p:spPr>
      </p:pic>
      <p:sp>
        <p:nvSpPr>
          <p:cNvPr id="7" name="TextBox 6">
            <a:extLst>
              <a:ext uri="{FF2B5EF4-FFF2-40B4-BE49-F238E27FC236}">
                <a16:creationId xmlns:a16="http://schemas.microsoft.com/office/drawing/2014/main" id="{EDF8BD55-6BA7-4304-804A-80F671991B08}"/>
              </a:ext>
            </a:extLst>
          </p:cNvPr>
          <p:cNvSpPr txBox="1"/>
          <p:nvPr/>
        </p:nvSpPr>
        <p:spPr>
          <a:xfrm>
            <a:off x="6096000" y="4768343"/>
            <a:ext cx="5569175" cy="1569660"/>
          </a:xfrm>
          <a:prstGeom prst="rect">
            <a:avLst/>
          </a:prstGeom>
          <a:solidFill>
            <a:srgbClr val="FFFFCC"/>
          </a:solidFill>
        </p:spPr>
        <p:txBody>
          <a:bodyPr wrap="square" rtlCol="0">
            <a:spAutoFit/>
          </a:bodyPr>
          <a:lstStyle/>
          <a:p>
            <a:r>
              <a:rPr lang="en-GB" sz="2400" b="1" dirty="0"/>
              <a:t>Unsaturated</a:t>
            </a:r>
            <a:r>
              <a:rPr lang="en-GB" dirty="0"/>
              <a:t> – has double bond,  Hydrogen missing</a:t>
            </a:r>
          </a:p>
          <a:p>
            <a:r>
              <a:rPr lang="en-GB" dirty="0"/>
              <a:t>Usually from vegetable sources – olives. seeds</a:t>
            </a:r>
          </a:p>
          <a:p>
            <a:r>
              <a:rPr lang="en-GB" dirty="0"/>
              <a:t>Can lower cholesterol so reduce chance of heart disease</a:t>
            </a:r>
          </a:p>
          <a:p>
            <a:r>
              <a:rPr lang="en-GB" dirty="0"/>
              <a:t>Liquid at room temp. – the missing Hydrogen gives space for movement (flow).</a:t>
            </a:r>
          </a:p>
        </p:txBody>
      </p:sp>
      <p:pic>
        <p:nvPicPr>
          <p:cNvPr id="2" name="Picture 1">
            <a:extLst>
              <a:ext uri="{FF2B5EF4-FFF2-40B4-BE49-F238E27FC236}">
                <a16:creationId xmlns:a16="http://schemas.microsoft.com/office/drawing/2014/main" id="{6158B650-7BED-4649-B595-00AF733F838F}"/>
              </a:ext>
            </a:extLst>
          </p:cNvPr>
          <p:cNvPicPr>
            <a:picLocks noChangeAspect="1"/>
          </p:cNvPicPr>
          <p:nvPr/>
        </p:nvPicPr>
        <p:blipFill>
          <a:blip r:embed="rId3"/>
          <a:stretch>
            <a:fillRect/>
          </a:stretch>
        </p:blipFill>
        <p:spPr>
          <a:xfrm>
            <a:off x="6096000" y="187477"/>
            <a:ext cx="5569175" cy="4725245"/>
          </a:xfrm>
          <a:prstGeom prst="rect">
            <a:avLst/>
          </a:prstGeom>
        </p:spPr>
      </p:pic>
      <p:pic>
        <p:nvPicPr>
          <p:cNvPr id="5" name="Picture 4">
            <a:extLst>
              <a:ext uri="{FF2B5EF4-FFF2-40B4-BE49-F238E27FC236}">
                <a16:creationId xmlns:a16="http://schemas.microsoft.com/office/drawing/2014/main" id="{C5C50908-BCC7-4C3E-89AE-FB7F53847666}"/>
              </a:ext>
            </a:extLst>
          </p:cNvPr>
          <p:cNvPicPr>
            <a:picLocks noChangeAspect="1"/>
          </p:cNvPicPr>
          <p:nvPr/>
        </p:nvPicPr>
        <p:blipFill>
          <a:blip r:embed="rId4"/>
          <a:stretch>
            <a:fillRect/>
          </a:stretch>
        </p:blipFill>
        <p:spPr>
          <a:xfrm>
            <a:off x="318084" y="314825"/>
            <a:ext cx="5620077" cy="4453518"/>
          </a:xfrm>
          <a:prstGeom prst="rect">
            <a:avLst/>
          </a:prstGeom>
        </p:spPr>
      </p:pic>
    </p:spTree>
    <p:extLst>
      <p:ext uri="{BB962C8B-B14F-4D97-AF65-F5344CB8AC3E}">
        <p14:creationId xmlns:p14="http://schemas.microsoft.com/office/powerpoint/2010/main" val="164471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Fats &amp; Oils: Shortening Properties</a:t>
            </a:r>
          </a:p>
        </p:txBody>
      </p:sp>
      <p:sp>
        <p:nvSpPr>
          <p:cNvPr id="3" name="Content Placeholder 2"/>
          <p:cNvSpPr>
            <a:spLocks noGrp="1"/>
          </p:cNvSpPr>
          <p:nvPr>
            <p:ph idx="1"/>
          </p:nvPr>
        </p:nvSpPr>
        <p:spPr/>
        <p:txBody>
          <a:bodyPr/>
          <a:lstStyle/>
          <a:p>
            <a:r>
              <a:rPr lang="en-GB" dirty="0"/>
              <a:t>Shortening properties of fats:</a:t>
            </a:r>
          </a:p>
          <a:p>
            <a:r>
              <a:rPr lang="en-GB" dirty="0"/>
              <a:t>Shortening is a process using fat that creates a characteristic </a:t>
            </a:r>
            <a:r>
              <a:rPr lang="en-GB" b="1" i="1" dirty="0"/>
              <a:t>short, </a:t>
            </a:r>
            <a:r>
              <a:rPr lang="en-GB" dirty="0"/>
              <a:t>crumbly texture as seen in </a:t>
            </a:r>
            <a:r>
              <a:rPr lang="en-GB" b="1" dirty="0"/>
              <a:t>shortcrust pastry &amp; shortbread.</a:t>
            </a:r>
          </a:p>
          <a:p>
            <a:r>
              <a:rPr lang="en-GB" dirty="0"/>
              <a:t>It is made by rubbing the fat into flour.  </a:t>
            </a:r>
          </a:p>
          <a:p>
            <a:r>
              <a:rPr lang="en-GB" dirty="0"/>
              <a:t>Fat coats the flour grains, preventing gluten development.</a:t>
            </a:r>
          </a:p>
          <a:p>
            <a:r>
              <a:rPr lang="en-GB" dirty="0"/>
              <a:t>The cooked texture is crumbly or ‘</a:t>
            </a:r>
            <a:r>
              <a:rPr lang="en-GB" b="1" dirty="0"/>
              <a:t>short</a:t>
            </a:r>
            <a:r>
              <a:rPr lang="en-GB" dirty="0"/>
              <a:t>’</a:t>
            </a:r>
          </a:p>
          <a:p>
            <a:r>
              <a:rPr lang="en-GB" dirty="0"/>
              <a:t>When cooked, the flour absorbs the fat, the gluten sets &amp; the pastry is rigid rather than pliable &amp; turns golden brown.		</a:t>
            </a:r>
          </a:p>
        </p:txBody>
      </p:sp>
      <p:pic>
        <p:nvPicPr>
          <p:cNvPr id="5" name="Picture 4">
            <a:extLst>
              <a:ext uri="{FF2B5EF4-FFF2-40B4-BE49-F238E27FC236}">
                <a16:creationId xmlns:a16="http://schemas.microsoft.com/office/drawing/2014/main" id="{98046D67-2A06-4746-A748-EA6C9ED8FD12}"/>
              </a:ext>
            </a:extLst>
          </p:cNvPr>
          <p:cNvPicPr>
            <a:picLocks noChangeAspect="1"/>
          </p:cNvPicPr>
          <p:nvPr/>
        </p:nvPicPr>
        <p:blipFill>
          <a:blip r:embed="rId2"/>
          <a:stretch>
            <a:fillRect/>
          </a:stretch>
        </p:blipFill>
        <p:spPr>
          <a:xfrm>
            <a:off x="8415130" y="106156"/>
            <a:ext cx="2483810" cy="2027444"/>
          </a:xfrm>
          <a:prstGeom prst="rect">
            <a:avLst/>
          </a:prstGeom>
        </p:spPr>
      </p:pic>
    </p:spTree>
    <p:extLst>
      <p:ext uri="{BB962C8B-B14F-4D97-AF65-F5344CB8AC3E}">
        <p14:creationId xmlns:p14="http://schemas.microsoft.com/office/powerpoint/2010/main" val="2120148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1CA64CF6-4BB0-4984-8853-7787B79BC1E7}"/>
              </a:ext>
            </a:extLst>
          </p:cNvPr>
          <p:cNvSpPr>
            <a:spLocks noGrp="1"/>
          </p:cNvSpPr>
          <p:nvPr>
            <p:ph type="title"/>
          </p:nvPr>
        </p:nvSpPr>
        <p:spPr>
          <a:xfrm>
            <a:off x="1992313" y="1"/>
            <a:ext cx="8229600" cy="849313"/>
          </a:xfrm>
        </p:spPr>
        <p:txBody>
          <a:bodyPr/>
          <a:lstStyle/>
          <a:p>
            <a:r>
              <a:rPr lang="en-GB" altLang="en-US"/>
              <a:t>Cooking in water</a:t>
            </a:r>
            <a:endParaRPr lang="en-US" altLang="en-US"/>
          </a:p>
        </p:txBody>
      </p:sp>
      <p:sp>
        <p:nvSpPr>
          <p:cNvPr id="4" name="Rectangle 3">
            <a:extLst>
              <a:ext uri="{FF2B5EF4-FFF2-40B4-BE49-F238E27FC236}">
                <a16:creationId xmlns:a16="http://schemas.microsoft.com/office/drawing/2014/main" id="{D18BF33E-86F5-48FC-94BF-9FD3CEFBE642}"/>
              </a:ext>
            </a:extLst>
          </p:cNvPr>
          <p:cNvSpPr>
            <a:spLocks noGrp="1" noChangeArrowheads="1"/>
          </p:cNvSpPr>
          <p:nvPr>
            <p:ph idx="1"/>
          </p:nvPr>
        </p:nvSpPr>
        <p:spPr>
          <a:xfrm>
            <a:off x="1774825" y="836613"/>
            <a:ext cx="8642350" cy="3097212"/>
          </a:xfrm>
          <a:solidFill>
            <a:schemeClr val="accent2">
              <a:lumMod val="20000"/>
              <a:lumOff val="80000"/>
            </a:schemeClr>
          </a:solidFill>
        </p:spPr>
        <p:txBody>
          <a:bodyPr/>
          <a:lstStyle/>
          <a:p>
            <a:pPr marL="990600" lvl="1" indent="-533400">
              <a:defRPr/>
            </a:pPr>
            <a:r>
              <a:rPr lang="en-GB" altLang="en-US" dirty="0"/>
              <a:t>Simmering/Boiling</a:t>
            </a:r>
            <a:endParaRPr lang="en-GB" altLang="en-US" b="1" dirty="0"/>
          </a:p>
          <a:p>
            <a:pPr marL="990600" lvl="1" indent="-533400">
              <a:defRPr/>
            </a:pPr>
            <a:r>
              <a:rPr lang="en-GB" altLang="en-US" dirty="0"/>
              <a:t>Steaming</a:t>
            </a:r>
          </a:p>
          <a:p>
            <a:pPr marL="990600" lvl="1" indent="-533400">
              <a:defRPr/>
            </a:pPr>
            <a:r>
              <a:rPr lang="en-GB" altLang="en-US" dirty="0"/>
              <a:t>Poaching</a:t>
            </a:r>
          </a:p>
          <a:p>
            <a:pPr marL="990600" lvl="1" indent="-533400">
              <a:defRPr/>
            </a:pPr>
            <a:r>
              <a:rPr lang="en-GB" altLang="en-US" dirty="0"/>
              <a:t>Pressure cooking</a:t>
            </a:r>
          </a:p>
          <a:p>
            <a:pPr marL="990600" lvl="1" indent="-533400">
              <a:defRPr/>
            </a:pPr>
            <a:r>
              <a:rPr lang="en-GB" altLang="en-US" dirty="0"/>
              <a:t>Stewing/Braising</a:t>
            </a:r>
          </a:p>
          <a:p>
            <a:pPr marL="990600" lvl="1" indent="-533400">
              <a:defRPr/>
            </a:pPr>
            <a:r>
              <a:rPr lang="en-GB" altLang="en-US" dirty="0"/>
              <a:t>Blanching</a:t>
            </a:r>
          </a:p>
          <a:p>
            <a:pPr marL="609600" indent="-609600">
              <a:defRPr/>
            </a:pPr>
            <a:endParaRPr lang="en-GB" altLang="en-US" dirty="0"/>
          </a:p>
        </p:txBody>
      </p:sp>
      <p:pic>
        <p:nvPicPr>
          <p:cNvPr id="7172" name="Picture 1">
            <a:extLst>
              <a:ext uri="{FF2B5EF4-FFF2-40B4-BE49-F238E27FC236}">
                <a16:creationId xmlns:a16="http://schemas.microsoft.com/office/drawing/2014/main" id="{2C5D9C30-0433-4B0E-BDED-54FD9D4E634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83339" y="1052514"/>
            <a:ext cx="3895725"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a:extLst>
              <a:ext uri="{FF2B5EF4-FFF2-40B4-BE49-F238E27FC236}">
                <a16:creationId xmlns:a16="http://schemas.microsoft.com/office/drawing/2014/main" id="{A06AF7D5-0208-4022-8EDF-399C337E1AD0}"/>
              </a:ext>
            </a:extLst>
          </p:cNvPr>
          <p:cNvSpPr txBox="1">
            <a:spLocks noChangeArrowheads="1"/>
          </p:cNvSpPr>
          <p:nvPr/>
        </p:nvSpPr>
        <p:spPr bwMode="auto">
          <a:xfrm>
            <a:off x="2135188" y="4005264"/>
            <a:ext cx="8229600" cy="936625"/>
          </a:xfrm>
          <a:prstGeom prst="rect">
            <a:avLst/>
          </a:prstGeom>
          <a:noFill/>
          <a:ln w="9525">
            <a:noFill/>
            <a:miter lim="800000"/>
            <a:headEnd/>
            <a:tailEnd/>
          </a:ln>
          <a:effectLst/>
        </p:spPr>
        <p:txBody>
          <a:bodyPr anchor="ctr"/>
          <a:lstStyle/>
          <a:p>
            <a:pPr algn="ctr" eaLnBrk="1" hangingPunct="1">
              <a:defRPr/>
            </a:pPr>
            <a:r>
              <a:rPr lang="en-GB" altLang="en-US" sz="4400" dirty="0">
                <a:solidFill>
                  <a:schemeClr val="tx2"/>
                </a:solidFill>
                <a:latin typeface="+mj-lt"/>
                <a:ea typeface="+mj-ea"/>
                <a:cs typeface="+mj-cs"/>
              </a:rPr>
              <a:t>Cooking in fat</a:t>
            </a:r>
          </a:p>
        </p:txBody>
      </p:sp>
      <p:sp>
        <p:nvSpPr>
          <p:cNvPr id="7" name="Rectangle 3">
            <a:extLst>
              <a:ext uri="{FF2B5EF4-FFF2-40B4-BE49-F238E27FC236}">
                <a16:creationId xmlns:a16="http://schemas.microsoft.com/office/drawing/2014/main" id="{154430B9-87EF-4780-BB2A-29B9A6DBAF3B}"/>
              </a:ext>
            </a:extLst>
          </p:cNvPr>
          <p:cNvSpPr txBox="1">
            <a:spLocks noChangeArrowheads="1"/>
          </p:cNvSpPr>
          <p:nvPr/>
        </p:nvSpPr>
        <p:spPr bwMode="auto">
          <a:xfrm>
            <a:off x="1992314" y="4797426"/>
            <a:ext cx="8351837" cy="1584325"/>
          </a:xfrm>
          <a:prstGeom prst="rect">
            <a:avLst/>
          </a:prstGeom>
          <a:solidFill>
            <a:schemeClr val="accent3">
              <a:lumMod val="85000"/>
            </a:schemeClr>
          </a:solidFill>
          <a:ln w="9525">
            <a:noFill/>
            <a:miter lim="800000"/>
            <a:headEnd/>
            <a:tailEnd/>
          </a:ln>
          <a:effectLst/>
        </p:spPr>
        <p:txBody>
          <a:bodyPr/>
          <a:lstStyle/>
          <a:p>
            <a:pPr marL="742950" lvl="1" indent="-285750">
              <a:spcBef>
                <a:spcPct val="20000"/>
              </a:spcBef>
              <a:buFontTx/>
              <a:buChar char="–"/>
              <a:defRPr/>
            </a:pPr>
            <a:r>
              <a:rPr lang="en-GB" altLang="en-US" sz="2800" dirty="0"/>
              <a:t>Shallow frying</a:t>
            </a:r>
          </a:p>
          <a:p>
            <a:pPr marL="742950" lvl="1" indent="-285750">
              <a:spcBef>
                <a:spcPct val="20000"/>
              </a:spcBef>
              <a:buFontTx/>
              <a:buChar char="–"/>
              <a:defRPr/>
            </a:pPr>
            <a:r>
              <a:rPr lang="en-GB" altLang="en-US" sz="2800" dirty="0"/>
              <a:t>Deep frying</a:t>
            </a:r>
          </a:p>
          <a:p>
            <a:pPr marL="742950" lvl="1" indent="-285750">
              <a:spcBef>
                <a:spcPct val="20000"/>
              </a:spcBef>
              <a:buFontTx/>
              <a:buChar char="–"/>
              <a:defRPr/>
            </a:pPr>
            <a:r>
              <a:rPr lang="en-GB" altLang="en-US" sz="2800" dirty="0"/>
              <a:t>Stir frying</a:t>
            </a:r>
          </a:p>
          <a:p>
            <a:pPr marL="742950" lvl="1" indent="-285750">
              <a:spcBef>
                <a:spcPct val="20000"/>
              </a:spcBef>
              <a:defRPr/>
            </a:pPr>
            <a:r>
              <a:rPr lang="en-GB" altLang="en-US" sz="2800" dirty="0"/>
              <a:t> </a:t>
            </a:r>
          </a:p>
        </p:txBody>
      </p:sp>
      <p:pic>
        <p:nvPicPr>
          <p:cNvPr id="7175" name="Picture 1">
            <a:extLst>
              <a:ext uri="{FF2B5EF4-FFF2-40B4-BE49-F238E27FC236}">
                <a16:creationId xmlns:a16="http://schemas.microsoft.com/office/drawing/2014/main" id="{536AFBC3-F184-4638-8D98-6A4206DC88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751763" y="4797426"/>
            <a:ext cx="25590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6383340" y="1042628"/>
            <a:ext cx="3838574" cy="2773901"/>
          </a:xfrm>
          <a:prstGeom prst="rect">
            <a:avLst/>
          </a:prstGeom>
        </p:spPr>
      </p:pic>
      <p:pic>
        <p:nvPicPr>
          <p:cNvPr id="3" name="Picture 2"/>
          <p:cNvPicPr>
            <a:picLocks noChangeAspect="1"/>
          </p:cNvPicPr>
          <p:nvPr/>
        </p:nvPicPr>
        <p:blipFill>
          <a:blip r:embed="rId4"/>
          <a:stretch>
            <a:fillRect/>
          </a:stretch>
        </p:blipFill>
        <p:spPr>
          <a:xfrm>
            <a:off x="7691438" y="4770437"/>
            <a:ext cx="2619375" cy="1743075"/>
          </a:xfrm>
          <a:prstGeom prst="rect">
            <a:avLst/>
          </a:prstGeom>
        </p:spPr>
      </p:pic>
    </p:spTree>
    <p:extLst>
      <p:ext uri="{BB962C8B-B14F-4D97-AF65-F5344CB8AC3E}">
        <p14:creationId xmlns:p14="http://schemas.microsoft.com/office/powerpoint/2010/main" val="4005090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Fats &amp; Oils: Plasticity</a:t>
            </a:r>
          </a:p>
        </p:txBody>
      </p:sp>
      <p:sp>
        <p:nvSpPr>
          <p:cNvPr id="3" name="Content Placeholder 2"/>
          <p:cNvSpPr>
            <a:spLocks noGrp="1"/>
          </p:cNvSpPr>
          <p:nvPr>
            <p:ph idx="1"/>
          </p:nvPr>
        </p:nvSpPr>
        <p:spPr/>
        <p:txBody>
          <a:bodyPr/>
          <a:lstStyle/>
          <a:p>
            <a:endParaRPr lang="en-GB" dirty="0"/>
          </a:p>
          <a:p>
            <a:r>
              <a:rPr lang="en-GB" dirty="0"/>
              <a:t>Plasticity means the ability of fat to change its physical structure &amp; appearance over a range of temperatures (e.g. from a solid to a liquid).</a:t>
            </a:r>
          </a:p>
          <a:p>
            <a:r>
              <a:rPr lang="en-GB" dirty="0"/>
              <a:t>Cold fats are solid &amp; firm, at room temp they become soft &amp; spreadable, warmed fats melt &amp; become runny.</a:t>
            </a:r>
          </a:p>
          <a:p>
            <a:r>
              <a:rPr lang="en-GB" dirty="0"/>
              <a:t>Plastic fats such as butter or margarine can be used for spreading, rubbing-in, creaming, melting-method cooking or muffins.</a:t>
            </a:r>
          </a:p>
        </p:txBody>
      </p:sp>
      <p:pic>
        <p:nvPicPr>
          <p:cNvPr id="4" name="Picture 3">
            <a:extLst>
              <a:ext uri="{FF2B5EF4-FFF2-40B4-BE49-F238E27FC236}">
                <a16:creationId xmlns:a16="http://schemas.microsoft.com/office/drawing/2014/main" id="{41B6FF33-BF39-4DA1-911E-4CF3B61F59D8}"/>
              </a:ext>
            </a:extLst>
          </p:cNvPr>
          <p:cNvPicPr>
            <a:picLocks noChangeAspect="1"/>
          </p:cNvPicPr>
          <p:nvPr/>
        </p:nvPicPr>
        <p:blipFill>
          <a:blip r:embed="rId2"/>
          <a:stretch>
            <a:fillRect/>
          </a:stretch>
        </p:blipFill>
        <p:spPr>
          <a:xfrm>
            <a:off x="9580978" y="4933950"/>
            <a:ext cx="2686050" cy="1924050"/>
          </a:xfrm>
          <a:prstGeom prst="rect">
            <a:avLst/>
          </a:prstGeom>
        </p:spPr>
      </p:pic>
    </p:spTree>
    <p:extLst>
      <p:ext uri="{BB962C8B-B14F-4D97-AF65-F5344CB8AC3E}">
        <p14:creationId xmlns:p14="http://schemas.microsoft.com/office/powerpoint/2010/main" val="2658383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Fats &amp; Oils: Aeration </a:t>
            </a:r>
          </a:p>
        </p:txBody>
      </p:sp>
      <p:sp>
        <p:nvSpPr>
          <p:cNvPr id="3" name="Content Placeholder 2"/>
          <p:cNvSpPr>
            <a:spLocks noGrp="1"/>
          </p:cNvSpPr>
          <p:nvPr>
            <p:ph idx="1"/>
          </p:nvPr>
        </p:nvSpPr>
        <p:spPr/>
        <p:txBody>
          <a:bodyPr/>
          <a:lstStyle/>
          <a:p>
            <a:r>
              <a:rPr lang="en-GB" dirty="0"/>
              <a:t>Aeration helps products have a light &amp; airy (open) texture.</a:t>
            </a:r>
          </a:p>
          <a:p>
            <a:r>
              <a:rPr lang="en-GB" dirty="0"/>
              <a:t>Fats aerate mixture during beating or creaming with sugar.</a:t>
            </a:r>
          </a:p>
          <a:p>
            <a:r>
              <a:rPr lang="en-GB" dirty="0"/>
              <a:t>Aeration increases the volume of a product by incorporating air. </a:t>
            </a:r>
          </a:p>
          <a:p>
            <a:r>
              <a:rPr lang="en-GB" dirty="0"/>
              <a:t>Beating, whipping, creaming &amp; whisking are methods that help aeration.</a:t>
            </a:r>
          </a:p>
          <a:p>
            <a:r>
              <a:rPr lang="en-GB" dirty="0"/>
              <a:t>During preparation of a creamed mixture: the fat &amp; sugar trap air (aeration), the mixture becomes paler, an air-in fat (</a:t>
            </a:r>
            <a:r>
              <a:rPr lang="en-GB" b="1" dirty="0"/>
              <a:t>foam</a:t>
            </a:r>
            <a:r>
              <a:rPr lang="en-GB" dirty="0"/>
              <a:t>) </a:t>
            </a:r>
          </a:p>
          <a:p>
            <a:r>
              <a:rPr lang="en-GB" dirty="0"/>
              <a:t>During baking: trapped air expands &amp; the cake rises.</a:t>
            </a:r>
          </a:p>
        </p:txBody>
      </p:sp>
    </p:spTree>
    <p:extLst>
      <p:ext uri="{BB962C8B-B14F-4D97-AF65-F5344CB8AC3E}">
        <p14:creationId xmlns:p14="http://schemas.microsoft.com/office/powerpoint/2010/main" val="1489748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Fats &amp; Oils:  Emulsions</a:t>
            </a:r>
          </a:p>
        </p:txBody>
      </p:sp>
      <p:sp>
        <p:nvSpPr>
          <p:cNvPr id="3" name="Content Placeholder 2"/>
          <p:cNvSpPr>
            <a:spLocks noGrp="1"/>
          </p:cNvSpPr>
          <p:nvPr>
            <p:ph idx="1"/>
          </p:nvPr>
        </p:nvSpPr>
        <p:spPr/>
        <p:txBody>
          <a:bodyPr/>
          <a:lstStyle/>
          <a:p>
            <a:r>
              <a:rPr lang="en-GB" dirty="0"/>
              <a:t>Emulsions are mixtures of liquids that do not normally mix (e.g. oil &amp; water) because oil is hydrophobic (hates water).</a:t>
            </a:r>
          </a:p>
          <a:p>
            <a:r>
              <a:rPr lang="en-GB" dirty="0"/>
              <a:t>Emulsifiers have a hydrophilic (water loving) end and a hydrophobic end.  The hydrophilic end forms a chemical bond with the water, &amp; the hydrophobic end forms a chemical bond with the oil.</a:t>
            </a:r>
          </a:p>
          <a:p>
            <a:r>
              <a:rPr lang="en-GB" dirty="0"/>
              <a:t>Emulsified products include: mayonnaise &amp; hollandaise.</a:t>
            </a:r>
          </a:p>
          <a:p>
            <a:r>
              <a:rPr lang="en-GB" dirty="0"/>
              <a:t>Stabilisers prevent emulsions from separating.</a:t>
            </a:r>
          </a:p>
          <a:p>
            <a:r>
              <a:rPr lang="en-GB" dirty="0"/>
              <a:t>Egg yolks contain lecithin, a natural emulsifier.  Eggs help </a:t>
            </a:r>
          </a:p>
          <a:p>
            <a:pPr marL="0" indent="0">
              <a:buNone/>
            </a:pPr>
            <a:r>
              <a:rPr lang="en-GB" dirty="0"/>
              <a:t>Stabilise </a:t>
            </a:r>
            <a:r>
              <a:rPr lang="en-GB" dirty="0" err="1"/>
              <a:t>mayonaise</a:t>
            </a:r>
            <a:endParaRPr lang="en-GB" dirty="0"/>
          </a:p>
          <a:p>
            <a:endParaRPr lang="en-GB" dirty="0"/>
          </a:p>
        </p:txBody>
      </p:sp>
      <p:pic>
        <p:nvPicPr>
          <p:cNvPr id="5" name="Picture 4">
            <a:extLst>
              <a:ext uri="{FF2B5EF4-FFF2-40B4-BE49-F238E27FC236}">
                <a16:creationId xmlns:a16="http://schemas.microsoft.com/office/drawing/2014/main" id="{4AE0A47F-9419-49E9-84B8-085C071D7BC1}"/>
              </a:ext>
            </a:extLst>
          </p:cNvPr>
          <p:cNvPicPr>
            <a:picLocks noChangeAspect="1"/>
          </p:cNvPicPr>
          <p:nvPr/>
        </p:nvPicPr>
        <p:blipFill>
          <a:blip r:embed="rId2"/>
          <a:stretch>
            <a:fillRect/>
          </a:stretch>
        </p:blipFill>
        <p:spPr>
          <a:xfrm>
            <a:off x="9488557" y="3618256"/>
            <a:ext cx="2373174" cy="2172943"/>
          </a:xfrm>
          <a:prstGeom prst="rect">
            <a:avLst/>
          </a:prstGeom>
        </p:spPr>
      </p:pic>
    </p:spTree>
    <p:extLst>
      <p:ext uri="{BB962C8B-B14F-4D97-AF65-F5344CB8AC3E}">
        <p14:creationId xmlns:p14="http://schemas.microsoft.com/office/powerpoint/2010/main" val="38709278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9DDEA-580A-4ED2-A83B-7D6F014CFF0D}"/>
              </a:ext>
            </a:extLst>
          </p:cNvPr>
          <p:cNvSpPr>
            <a:spLocks noGrp="1"/>
          </p:cNvSpPr>
          <p:nvPr>
            <p:ph type="title"/>
          </p:nvPr>
        </p:nvSpPr>
        <p:spPr/>
        <p:txBody>
          <a:bodyPr/>
          <a:lstStyle/>
          <a:p>
            <a:r>
              <a:rPr lang="en-GB" b="1" dirty="0"/>
              <a:t>Fats &amp; Oils Test</a:t>
            </a:r>
          </a:p>
        </p:txBody>
      </p:sp>
      <p:sp>
        <p:nvSpPr>
          <p:cNvPr id="3" name="Content Placeholder 2">
            <a:extLst>
              <a:ext uri="{FF2B5EF4-FFF2-40B4-BE49-F238E27FC236}">
                <a16:creationId xmlns:a16="http://schemas.microsoft.com/office/drawing/2014/main" id="{C0C95628-1799-4B0E-BAE1-93F4FD727A22}"/>
              </a:ext>
            </a:extLst>
          </p:cNvPr>
          <p:cNvSpPr>
            <a:spLocks noGrp="1"/>
          </p:cNvSpPr>
          <p:nvPr>
            <p:ph idx="1"/>
          </p:nvPr>
        </p:nvSpPr>
        <p:spPr>
          <a:xfrm>
            <a:off x="838200" y="1825624"/>
            <a:ext cx="10515600" cy="4893227"/>
          </a:xfrm>
        </p:spPr>
        <p:txBody>
          <a:bodyPr>
            <a:normAutofit fontScale="92500" lnSpcReduction="10000"/>
          </a:bodyPr>
          <a:lstStyle/>
          <a:p>
            <a:r>
              <a:rPr lang="en-GB" dirty="0"/>
              <a:t>What term describes how fat makes a short texture product?</a:t>
            </a:r>
          </a:p>
          <a:p>
            <a:pPr marL="0" indent="0">
              <a:buNone/>
            </a:pPr>
            <a:r>
              <a:rPr lang="en-GB" dirty="0"/>
              <a:t>_____________________</a:t>
            </a:r>
          </a:p>
          <a:p>
            <a:r>
              <a:rPr lang="en-GB" dirty="0"/>
              <a:t>The ability of a fat to change properties is known as plasticity, is this true or false? _________</a:t>
            </a:r>
          </a:p>
          <a:p>
            <a:r>
              <a:rPr lang="en-GB" dirty="0"/>
              <a:t>Which basic cake making process traps air into the cake?  _______________________</a:t>
            </a:r>
          </a:p>
          <a:p>
            <a:r>
              <a:rPr lang="en-GB" dirty="0"/>
              <a:t>Which of these statements is NOT true? </a:t>
            </a:r>
          </a:p>
          <a:p>
            <a:r>
              <a:rPr lang="en-GB" dirty="0"/>
              <a:t>A) shortening is a process that creates a hard texture in products.  </a:t>
            </a:r>
          </a:p>
          <a:p>
            <a:r>
              <a:rPr lang="en-GB" dirty="0"/>
              <a:t>B) shortening is seen in shortcrust pastry, shortbread  biscuits, cookies &amp; rich pastries. </a:t>
            </a:r>
          </a:p>
          <a:p>
            <a:r>
              <a:rPr lang="en-GB" dirty="0"/>
              <a:t>C) the process in food preparation most likely to bring about shortening is the rubbing in method.</a:t>
            </a:r>
          </a:p>
        </p:txBody>
      </p:sp>
    </p:spTree>
    <p:extLst>
      <p:ext uri="{BB962C8B-B14F-4D97-AF65-F5344CB8AC3E}">
        <p14:creationId xmlns:p14="http://schemas.microsoft.com/office/powerpoint/2010/main" val="39514392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C4F37-2075-44F2-9615-80DEC46ACC5D}"/>
              </a:ext>
            </a:extLst>
          </p:cNvPr>
          <p:cNvSpPr>
            <a:spLocks noGrp="1"/>
          </p:cNvSpPr>
          <p:nvPr>
            <p:ph type="title"/>
          </p:nvPr>
        </p:nvSpPr>
        <p:spPr/>
        <p:txBody>
          <a:bodyPr/>
          <a:lstStyle/>
          <a:p>
            <a:r>
              <a:rPr lang="en-GB" b="1" dirty="0"/>
              <a:t>Fats &amp; Oils Test </a:t>
            </a:r>
            <a:r>
              <a:rPr lang="en-GB" b="1" dirty="0" err="1"/>
              <a:t>cont</a:t>
            </a:r>
            <a:r>
              <a:rPr lang="en-GB" b="1" dirty="0"/>
              <a:t>………</a:t>
            </a:r>
          </a:p>
        </p:txBody>
      </p:sp>
      <p:sp>
        <p:nvSpPr>
          <p:cNvPr id="3" name="Content Placeholder 2">
            <a:extLst>
              <a:ext uri="{FF2B5EF4-FFF2-40B4-BE49-F238E27FC236}">
                <a16:creationId xmlns:a16="http://schemas.microsoft.com/office/drawing/2014/main" id="{881A1EED-A90B-4BC8-B174-E675FDA8C598}"/>
              </a:ext>
            </a:extLst>
          </p:cNvPr>
          <p:cNvSpPr>
            <a:spLocks noGrp="1"/>
          </p:cNvSpPr>
          <p:nvPr>
            <p:ph idx="1"/>
          </p:nvPr>
        </p:nvSpPr>
        <p:spPr/>
        <p:txBody>
          <a:bodyPr/>
          <a:lstStyle/>
          <a:p>
            <a:r>
              <a:rPr lang="en-GB" dirty="0"/>
              <a:t>Fats are used in food preparation to promote characteristic textures, flavours and colours.  Identify the functional properties of fat in the preparation processes in the table:</a:t>
            </a:r>
          </a:p>
          <a:p>
            <a:endParaRPr lang="en-GB" dirty="0"/>
          </a:p>
        </p:txBody>
      </p:sp>
      <p:graphicFrame>
        <p:nvGraphicFramePr>
          <p:cNvPr id="4" name="Table 3">
            <a:extLst>
              <a:ext uri="{FF2B5EF4-FFF2-40B4-BE49-F238E27FC236}">
                <a16:creationId xmlns:a16="http://schemas.microsoft.com/office/drawing/2014/main" id="{7FA54372-5767-41B9-8B3F-2933D6C3C606}"/>
              </a:ext>
            </a:extLst>
          </p:cNvPr>
          <p:cNvGraphicFramePr>
            <a:graphicFrameLocks noGrp="1"/>
          </p:cNvGraphicFramePr>
          <p:nvPr>
            <p:extLst>
              <p:ext uri="{D42A27DB-BD31-4B8C-83A1-F6EECF244321}">
                <p14:modId xmlns:p14="http://schemas.microsoft.com/office/powerpoint/2010/main" val="3009931054"/>
              </p:ext>
            </p:extLst>
          </p:nvPr>
        </p:nvGraphicFramePr>
        <p:xfrm>
          <a:off x="410818" y="3118309"/>
          <a:ext cx="11463129" cy="3739692"/>
        </p:xfrm>
        <a:graphic>
          <a:graphicData uri="http://schemas.openxmlformats.org/drawingml/2006/table">
            <a:tbl>
              <a:tblPr firstRow="1" bandRow="1">
                <a:tableStyleId>{5C22544A-7EE6-4342-B048-85BDC9FD1C3A}</a:tableStyleId>
              </a:tblPr>
              <a:tblGrid>
                <a:gridCol w="3821043">
                  <a:extLst>
                    <a:ext uri="{9D8B030D-6E8A-4147-A177-3AD203B41FA5}">
                      <a16:colId xmlns:a16="http://schemas.microsoft.com/office/drawing/2014/main" val="2397101104"/>
                    </a:ext>
                  </a:extLst>
                </a:gridCol>
                <a:gridCol w="3821043">
                  <a:extLst>
                    <a:ext uri="{9D8B030D-6E8A-4147-A177-3AD203B41FA5}">
                      <a16:colId xmlns:a16="http://schemas.microsoft.com/office/drawing/2014/main" val="2643821828"/>
                    </a:ext>
                  </a:extLst>
                </a:gridCol>
                <a:gridCol w="3821043">
                  <a:extLst>
                    <a:ext uri="{9D8B030D-6E8A-4147-A177-3AD203B41FA5}">
                      <a16:colId xmlns:a16="http://schemas.microsoft.com/office/drawing/2014/main" val="60427008"/>
                    </a:ext>
                  </a:extLst>
                </a:gridCol>
              </a:tblGrid>
              <a:tr h="1246564">
                <a:tc>
                  <a:txBody>
                    <a:bodyPr/>
                    <a:lstStyle/>
                    <a:p>
                      <a:pPr algn="ctr"/>
                      <a:r>
                        <a:rPr lang="en-GB" sz="2800" b="1" dirty="0"/>
                        <a:t>Process</a:t>
                      </a:r>
                      <a:r>
                        <a:rPr lang="en-GB" dirty="0"/>
                        <a:t> </a:t>
                      </a:r>
                    </a:p>
                  </a:txBody>
                  <a:tcPr/>
                </a:tc>
                <a:tc>
                  <a:txBody>
                    <a:bodyPr/>
                    <a:lstStyle/>
                    <a:p>
                      <a:r>
                        <a:rPr lang="en-GB" sz="2400" dirty="0"/>
                        <a:t>Function of Process</a:t>
                      </a:r>
                    </a:p>
                  </a:txBody>
                  <a:tcPr/>
                </a:tc>
                <a:tc>
                  <a:txBody>
                    <a:bodyPr/>
                    <a:lstStyle/>
                    <a:p>
                      <a:r>
                        <a:rPr lang="en-GB" sz="2400" dirty="0"/>
                        <a:t>End Product Characteristic</a:t>
                      </a:r>
                    </a:p>
                  </a:txBody>
                  <a:tcPr/>
                </a:tc>
                <a:extLst>
                  <a:ext uri="{0D108BD9-81ED-4DB2-BD59-A6C34878D82A}">
                    <a16:rowId xmlns:a16="http://schemas.microsoft.com/office/drawing/2014/main" val="1378957149"/>
                  </a:ext>
                </a:extLst>
              </a:tr>
              <a:tr h="1246564">
                <a:tc>
                  <a:txBody>
                    <a:bodyPr/>
                    <a:lstStyle/>
                    <a:p>
                      <a:r>
                        <a:rPr lang="en-GB" dirty="0"/>
                        <a:t>Margarine &amp; sugar beaten (creamed) together in a mixture</a:t>
                      </a:r>
                    </a:p>
                  </a:txBody>
                  <a:tcPr/>
                </a:tc>
                <a:tc>
                  <a:txBody>
                    <a:bodyPr/>
                    <a:lstStyle/>
                    <a:p>
                      <a:r>
                        <a:rPr lang="en-GB" dirty="0"/>
                        <a:t>Explain TWO functions</a:t>
                      </a:r>
                    </a:p>
                  </a:txBody>
                  <a:tcPr/>
                </a:tc>
                <a:tc>
                  <a:txBody>
                    <a:bodyPr/>
                    <a:lstStyle/>
                    <a:p>
                      <a:r>
                        <a:rPr lang="en-GB" dirty="0"/>
                        <a:t>Give TWO characteristics</a:t>
                      </a:r>
                    </a:p>
                  </a:txBody>
                  <a:tcPr/>
                </a:tc>
                <a:extLst>
                  <a:ext uri="{0D108BD9-81ED-4DB2-BD59-A6C34878D82A}">
                    <a16:rowId xmlns:a16="http://schemas.microsoft.com/office/drawing/2014/main" val="2698944355"/>
                  </a:ext>
                </a:extLst>
              </a:tr>
              <a:tr h="1246564">
                <a:tc>
                  <a:txBody>
                    <a:bodyPr/>
                    <a:lstStyle/>
                    <a:p>
                      <a:r>
                        <a:rPr lang="en-GB" dirty="0"/>
                        <a:t>Margarine or butter are rubbed together into a flour mixture</a:t>
                      </a:r>
                    </a:p>
                  </a:txBody>
                  <a:tcPr/>
                </a:tc>
                <a:tc>
                  <a:txBody>
                    <a:bodyPr/>
                    <a:lstStyle/>
                    <a:p>
                      <a:r>
                        <a:rPr lang="en-GB" dirty="0"/>
                        <a:t>ONE function</a:t>
                      </a:r>
                    </a:p>
                  </a:txBody>
                  <a:tcPr/>
                </a:tc>
                <a:tc>
                  <a:txBody>
                    <a:bodyPr/>
                    <a:lstStyle/>
                    <a:p>
                      <a:r>
                        <a:rPr lang="en-GB" dirty="0"/>
                        <a:t>ONE characteristic</a:t>
                      </a:r>
                    </a:p>
                  </a:txBody>
                  <a:tcPr/>
                </a:tc>
                <a:extLst>
                  <a:ext uri="{0D108BD9-81ED-4DB2-BD59-A6C34878D82A}">
                    <a16:rowId xmlns:a16="http://schemas.microsoft.com/office/drawing/2014/main" val="2752786618"/>
                  </a:ext>
                </a:extLst>
              </a:tr>
            </a:tbl>
          </a:graphicData>
        </a:graphic>
      </p:graphicFrame>
    </p:spTree>
    <p:extLst>
      <p:ext uri="{BB962C8B-B14F-4D97-AF65-F5344CB8AC3E}">
        <p14:creationId xmlns:p14="http://schemas.microsoft.com/office/powerpoint/2010/main" val="24748160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95735880"/>
              </p:ext>
            </p:extLst>
          </p:nvPr>
        </p:nvGraphicFramePr>
        <p:xfrm>
          <a:off x="217714" y="228600"/>
          <a:ext cx="11756572" cy="6309360"/>
        </p:xfrm>
        <a:graphic>
          <a:graphicData uri="http://schemas.openxmlformats.org/drawingml/2006/table">
            <a:tbl>
              <a:tblPr firstRow="1" bandRow="1">
                <a:tableStyleId>{5940675A-B579-460E-94D1-54222C63F5DA}</a:tableStyleId>
              </a:tblPr>
              <a:tblGrid>
                <a:gridCol w="5870855">
                  <a:extLst>
                    <a:ext uri="{9D8B030D-6E8A-4147-A177-3AD203B41FA5}">
                      <a16:colId xmlns:a16="http://schemas.microsoft.com/office/drawing/2014/main" val="20000"/>
                    </a:ext>
                  </a:extLst>
                </a:gridCol>
                <a:gridCol w="5885717">
                  <a:extLst>
                    <a:ext uri="{9D8B030D-6E8A-4147-A177-3AD203B41FA5}">
                      <a16:colId xmlns:a16="http://schemas.microsoft.com/office/drawing/2014/main" val="20001"/>
                    </a:ext>
                  </a:extLst>
                </a:gridCol>
              </a:tblGrid>
              <a:tr h="3104147">
                <a:tc>
                  <a:txBody>
                    <a:bodyPr/>
                    <a:lstStyle/>
                    <a:p>
                      <a:pPr algn="ctr"/>
                      <a:r>
                        <a:rPr lang="en-GB" b="1" dirty="0"/>
                        <a:t>Mechanical</a:t>
                      </a:r>
                    </a:p>
                    <a:p>
                      <a:pPr algn="l"/>
                      <a:r>
                        <a:rPr lang="en-GB" b="1" dirty="0">
                          <a:solidFill>
                            <a:srgbClr val="FF0000"/>
                          </a:solidFill>
                        </a:rPr>
                        <a:t>AIR</a:t>
                      </a:r>
                      <a:r>
                        <a:rPr lang="en-GB" b="1" baseline="0" dirty="0"/>
                        <a:t> </a:t>
                      </a:r>
                      <a:r>
                        <a:rPr lang="en-GB" b="0" baseline="0" dirty="0"/>
                        <a:t>is incorporated into a mixture, and hot air rises.</a:t>
                      </a:r>
                      <a:endParaRPr lang="en-GB" sz="1800" b="0" kern="1200" dirty="0">
                        <a:solidFill>
                          <a:schemeClr val="tx1"/>
                        </a:solidFill>
                        <a:effectLst/>
                        <a:latin typeface="+mn-lt"/>
                        <a:ea typeface="+mn-ea"/>
                        <a:cs typeface="+mn-cs"/>
                      </a:endParaRPr>
                    </a:p>
                    <a:p>
                      <a:r>
                        <a:rPr lang="en-GB" sz="1800" b="1" kern="1200" dirty="0">
                          <a:solidFill>
                            <a:schemeClr val="tx1"/>
                          </a:solidFill>
                          <a:effectLst/>
                          <a:latin typeface="+mn-lt"/>
                          <a:ea typeface="+mn-ea"/>
                          <a:cs typeface="+mn-cs"/>
                        </a:rPr>
                        <a:t>Whisk</a:t>
                      </a:r>
                      <a:r>
                        <a:rPr lang="en-GB" sz="1800" b="1" kern="1200" baseline="0" dirty="0">
                          <a:solidFill>
                            <a:schemeClr val="tx1"/>
                          </a:solidFill>
                          <a:effectLst/>
                          <a:latin typeface="+mn-lt"/>
                          <a:ea typeface="+mn-ea"/>
                          <a:cs typeface="+mn-cs"/>
                        </a:rPr>
                        <a:t> &amp;</a:t>
                      </a:r>
                      <a:r>
                        <a:rPr lang="en-GB" sz="1800" b="1" kern="1200" dirty="0">
                          <a:solidFill>
                            <a:schemeClr val="tx1"/>
                          </a:solidFill>
                          <a:effectLst/>
                          <a:latin typeface="+mn-lt"/>
                          <a:ea typeface="+mn-ea"/>
                          <a:cs typeface="+mn-cs"/>
                        </a:rPr>
                        <a:t> mix </a:t>
                      </a:r>
                      <a:r>
                        <a:rPr lang="en-GB" sz="1800" kern="1200" dirty="0">
                          <a:solidFill>
                            <a:schemeClr val="tx1"/>
                          </a:solidFill>
                          <a:effectLst/>
                          <a:latin typeface="+mn-lt"/>
                          <a:ea typeface="+mn-ea"/>
                          <a:cs typeface="+mn-cs"/>
                        </a:rPr>
                        <a:t>– meringue &amp; cakes.</a:t>
                      </a:r>
                    </a:p>
                    <a:p>
                      <a:endParaRPr lang="en-GB" sz="1800" kern="1200" dirty="0">
                        <a:solidFill>
                          <a:schemeClr val="tx1"/>
                        </a:solidFill>
                        <a:effectLst/>
                        <a:latin typeface="+mn-lt"/>
                        <a:ea typeface="+mn-ea"/>
                        <a:cs typeface="+mn-cs"/>
                      </a:endParaRPr>
                    </a:p>
                    <a:p>
                      <a:endParaRPr lang="en-GB"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Sieve – </a:t>
                      </a:r>
                      <a:r>
                        <a:rPr lang="en-GB" sz="1800" b="0" kern="1200" dirty="0">
                          <a:solidFill>
                            <a:schemeClr val="tx1"/>
                          </a:solidFill>
                          <a:effectLst/>
                          <a:latin typeface="+mn-lt"/>
                          <a:ea typeface="+mn-ea"/>
                          <a:cs typeface="+mn-cs"/>
                        </a:rPr>
                        <a:t>flour in cakes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Folding and rolling </a:t>
                      </a:r>
                      <a:r>
                        <a:rPr lang="en-GB" sz="1800" kern="1200" dirty="0">
                          <a:solidFill>
                            <a:schemeClr val="tx1"/>
                          </a:solidFill>
                          <a:effectLst/>
                          <a:latin typeface="+mn-lt"/>
                          <a:ea typeface="+mn-ea"/>
                          <a:cs typeface="+mn-cs"/>
                        </a:rPr>
                        <a:t>– puff pastry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tx1"/>
                          </a:solidFill>
                          <a:effectLst/>
                          <a:latin typeface="+mn-lt"/>
                          <a:ea typeface="+mn-ea"/>
                          <a:cs typeface="+mn-cs"/>
                        </a:rPr>
                        <a:t>Rubbing</a:t>
                      </a:r>
                      <a:r>
                        <a:rPr lang="en-GB" sz="1800" kern="1200" dirty="0">
                          <a:solidFill>
                            <a:schemeClr val="tx1"/>
                          </a:solidFill>
                          <a:effectLst/>
                          <a:latin typeface="+mn-lt"/>
                          <a:ea typeface="+mn-ea"/>
                          <a:cs typeface="+mn-cs"/>
                        </a:rPr>
                        <a:t> -</a:t>
                      </a:r>
                      <a:r>
                        <a:rPr lang="en-GB" sz="1800" kern="1200" baseline="0" dirty="0">
                          <a:solidFill>
                            <a:schemeClr val="tx1"/>
                          </a:solidFill>
                          <a:effectLst/>
                          <a:latin typeface="+mn-lt"/>
                          <a:ea typeface="+mn-ea"/>
                          <a:cs typeface="+mn-cs"/>
                        </a:rPr>
                        <a:t> </a:t>
                      </a:r>
                      <a:r>
                        <a:rPr lang="en-GB" sz="1800" kern="1200" dirty="0">
                          <a:solidFill>
                            <a:schemeClr val="tx1"/>
                          </a:solidFill>
                          <a:effectLst/>
                          <a:latin typeface="+mn-lt"/>
                          <a:ea typeface="+mn-ea"/>
                          <a:cs typeface="+mn-cs"/>
                        </a:rPr>
                        <a:t>scones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kern="1200" dirty="0">
                        <a:solidFill>
                          <a:schemeClr val="tx1"/>
                        </a:solidFill>
                        <a:effectLst/>
                        <a:latin typeface="+mn-lt"/>
                        <a:ea typeface="+mn-ea"/>
                        <a:cs typeface="+mn-cs"/>
                      </a:endParaRPr>
                    </a:p>
                  </a:txBody>
                  <a:tcPr/>
                </a:tc>
                <a:tc>
                  <a:txBody>
                    <a:bodyPr/>
                    <a:lstStyle/>
                    <a:p>
                      <a:pPr algn="ctr"/>
                      <a:r>
                        <a:rPr lang="en-GB" b="1" dirty="0"/>
                        <a:t>Chemical</a:t>
                      </a:r>
                    </a:p>
                    <a:p>
                      <a:pPr algn="l"/>
                      <a:r>
                        <a:rPr lang="en-GB" b="1" dirty="0">
                          <a:solidFill>
                            <a:srgbClr val="FF0000"/>
                          </a:solidFill>
                        </a:rPr>
                        <a:t>Carbon Dioxide (CO</a:t>
                      </a:r>
                      <a:r>
                        <a:rPr lang="en-GB" sz="1200" b="1" dirty="0">
                          <a:solidFill>
                            <a:srgbClr val="FF0000"/>
                          </a:solidFill>
                        </a:rPr>
                        <a:t>2</a:t>
                      </a:r>
                      <a:r>
                        <a:rPr lang="en-GB" b="1" dirty="0">
                          <a:solidFill>
                            <a:srgbClr val="FF0000"/>
                          </a:solidFill>
                        </a:rPr>
                        <a:t>) </a:t>
                      </a:r>
                      <a:r>
                        <a:rPr lang="en-GB" b="0" dirty="0">
                          <a:solidFill>
                            <a:schemeClr val="tx1"/>
                          </a:solidFill>
                        </a:rPr>
                        <a:t>these ingredients produce of</a:t>
                      </a:r>
                      <a:r>
                        <a:rPr lang="en-GB" b="0" baseline="0" dirty="0">
                          <a:solidFill>
                            <a:schemeClr val="tx1"/>
                          </a:solidFill>
                        </a:rPr>
                        <a:t> </a:t>
                      </a:r>
                      <a:r>
                        <a:rPr lang="en-GB" b="0" dirty="0">
                          <a:solidFill>
                            <a:schemeClr val="tx1"/>
                          </a:solidFill>
                        </a:rPr>
                        <a:t>CO</a:t>
                      </a:r>
                      <a:r>
                        <a:rPr lang="en-GB" sz="1200" b="0" dirty="0">
                          <a:solidFill>
                            <a:schemeClr val="tx1"/>
                          </a:solidFill>
                        </a:rPr>
                        <a:t>2 </a:t>
                      </a:r>
                      <a:r>
                        <a:rPr lang="en-GB" b="0" dirty="0"/>
                        <a:t>when heat and moisture are present:</a:t>
                      </a: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Bicarbonate of soda         Baking powder             SR Flour</a:t>
                      </a:r>
                      <a:r>
                        <a:rPr lang="en-GB" b="0"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algn="l"/>
                      <a:endParaRPr lang="en-GB" b="1" baseline="0" dirty="0"/>
                    </a:p>
                    <a:p>
                      <a:pPr algn="l"/>
                      <a:endParaRPr lang="en-GB" b="1" baseline="0" dirty="0"/>
                    </a:p>
                    <a:p>
                      <a:pPr algn="l"/>
                      <a:endParaRPr lang="en-GB" b="1" baseline="0" dirty="0"/>
                    </a:p>
                    <a:p>
                      <a:pPr algn="l"/>
                      <a:endParaRPr lang="en-GB" b="1" baseline="0" dirty="0"/>
                    </a:p>
                    <a:p>
                      <a:pPr algn="l"/>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 (SR flour is a correct mix of plain flour &amp; Baking powder)</a:t>
                      </a:r>
                      <a:endParaRPr lang="en-GB" b="1" baseline="0" dirty="0"/>
                    </a:p>
                  </a:txBody>
                  <a:tcPr/>
                </a:tc>
                <a:extLst>
                  <a:ext uri="{0D108BD9-81ED-4DB2-BD59-A6C34878D82A}">
                    <a16:rowId xmlns:a16="http://schemas.microsoft.com/office/drawing/2014/main" val="10000"/>
                  </a:ext>
                </a:extLst>
              </a:tr>
              <a:tr h="630678">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3600" b="1" dirty="0"/>
                        <a:t>Raising Agents</a:t>
                      </a:r>
                    </a:p>
                  </a:txBody>
                  <a:tcPr/>
                </a:tc>
                <a:tc hMerge="1">
                  <a:txBody>
                    <a:bodyPr/>
                    <a:lstStyle/>
                    <a:p>
                      <a:endParaRPr lang="en-GB"/>
                    </a:p>
                  </a:txBody>
                  <a:tcPr/>
                </a:tc>
                <a:extLst>
                  <a:ext uri="{0D108BD9-81ED-4DB2-BD59-A6C34878D82A}">
                    <a16:rowId xmlns:a16="http://schemas.microsoft.com/office/drawing/2014/main" val="10001"/>
                  </a:ext>
                </a:extLst>
              </a:tr>
              <a:tr h="2020214">
                <a:tc>
                  <a:txBody>
                    <a:bodyPr/>
                    <a:lstStyle/>
                    <a:p>
                      <a:pPr algn="ctr"/>
                      <a:r>
                        <a:rPr lang="en-GB" b="1" dirty="0"/>
                        <a:t>Physical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STEAM</a:t>
                      </a:r>
                      <a:r>
                        <a:rPr lang="en-GB" sz="1800" kern="1200" dirty="0">
                          <a:solidFill>
                            <a:schemeClr val="tx1"/>
                          </a:solidFill>
                          <a:effectLst/>
                          <a:latin typeface="+mn-lt"/>
                          <a:ea typeface="+mn-ea"/>
                          <a:cs typeface="+mn-cs"/>
                        </a:rPr>
                        <a:t> is produced from the liquid in a recipe – it has 1600 times the volume of water. It helps the following foods rise:</a:t>
                      </a:r>
                    </a:p>
                    <a:p>
                      <a:r>
                        <a:rPr lang="en-GB" sz="1800" kern="1200" dirty="0">
                          <a:solidFill>
                            <a:schemeClr val="tx1"/>
                          </a:solidFill>
                          <a:effectLst/>
                          <a:latin typeface="+mn-lt"/>
                          <a:ea typeface="+mn-ea"/>
                          <a:cs typeface="+mn-cs"/>
                        </a:rPr>
                        <a:t> </a:t>
                      </a:r>
                    </a:p>
                    <a:p>
                      <a:endParaRPr lang="en-GB" sz="1800" kern="1200" dirty="0">
                        <a:solidFill>
                          <a:schemeClr val="tx1"/>
                        </a:solidFill>
                        <a:effectLst/>
                        <a:latin typeface="+mn-lt"/>
                        <a:ea typeface="+mn-ea"/>
                        <a:cs typeface="+mn-cs"/>
                      </a:endParaRPr>
                    </a:p>
                    <a:p>
                      <a:endParaRPr lang="en-GB" sz="1800" kern="1200" dirty="0">
                        <a:solidFill>
                          <a:schemeClr val="tx1"/>
                        </a:solidFill>
                        <a:effectLst/>
                        <a:latin typeface="+mn-lt"/>
                        <a:ea typeface="+mn-ea"/>
                        <a:cs typeface="+mn-cs"/>
                      </a:endParaRPr>
                    </a:p>
                    <a:p>
                      <a:endParaRPr lang="en-GB" sz="1800" kern="1200" dirty="0">
                        <a:solidFill>
                          <a:schemeClr val="tx1"/>
                        </a:solidFill>
                        <a:effectLst/>
                        <a:latin typeface="+mn-lt"/>
                        <a:ea typeface="+mn-ea"/>
                        <a:cs typeface="+mn-cs"/>
                      </a:endParaRPr>
                    </a:p>
                    <a:p>
                      <a:r>
                        <a:rPr lang="en-GB" sz="1800" kern="1200" dirty="0">
                          <a:solidFill>
                            <a:schemeClr val="tx1"/>
                          </a:solidFill>
                          <a:effectLst/>
                          <a:latin typeface="+mn-lt"/>
                          <a:ea typeface="+mn-ea"/>
                          <a:cs typeface="+mn-cs"/>
                        </a:rPr>
                        <a:t>                     </a:t>
                      </a:r>
                    </a:p>
                    <a:p>
                      <a:r>
                        <a:rPr lang="en-GB" sz="1800" kern="1200" dirty="0">
                          <a:solidFill>
                            <a:schemeClr val="tx1"/>
                          </a:solidFill>
                          <a:effectLst/>
                          <a:latin typeface="+mn-lt"/>
                          <a:ea typeface="+mn-ea"/>
                          <a:cs typeface="+mn-cs"/>
                        </a:rPr>
                        <a:t>     </a:t>
                      </a:r>
                      <a:r>
                        <a:rPr lang="en-GB" sz="1800" b="1" kern="1200" dirty="0">
                          <a:solidFill>
                            <a:schemeClr val="tx1"/>
                          </a:solidFill>
                          <a:effectLst/>
                          <a:latin typeface="+mn-lt"/>
                          <a:ea typeface="+mn-ea"/>
                          <a:cs typeface="+mn-cs"/>
                        </a:rPr>
                        <a:t>Yorkshire pudding                      Profiteroles</a:t>
                      </a:r>
                    </a:p>
                  </a:txBody>
                  <a:tcPr/>
                </a:tc>
                <a:tc>
                  <a:txBody>
                    <a:bodyPr/>
                    <a:lstStyle/>
                    <a:p>
                      <a:pPr algn="ctr"/>
                      <a:r>
                        <a:rPr lang="en-GB" b="1" dirty="0"/>
                        <a:t>Biological</a:t>
                      </a:r>
                    </a:p>
                    <a:p>
                      <a:pPr algn="l"/>
                      <a:r>
                        <a:rPr lang="en-GB" b="1" dirty="0">
                          <a:solidFill>
                            <a:srgbClr val="FF0000"/>
                          </a:solidFill>
                        </a:rPr>
                        <a:t>YEAST</a:t>
                      </a:r>
                      <a:r>
                        <a:rPr lang="en-GB" b="1" baseline="0" dirty="0"/>
                        <a:t> </a:t>
                      </a:r>
                      <a:r>
                        <a:rPr lang="en-GB" b="0" baseline="0" dirty="0"/>
                        <a:t>ferments to produce bubbles of Carbon Dioxide gas when mixed with moisture and oxygen.</a:t>
                      </a:r>
                      <a:endParaRPr lang="en-GB" b="1" dirty="0"/>
                    </a:p>
                    <a:p>
                      <a:pPr algn="ctr"/>
                      <a:endParaRPr lang="en-GB" dirty="0"/>
                    </a:p>
                    <a:p>
                      <a:pPr algn="ctr"/>
                      <a:endParaRPr lang="en-GB" dirty="0"/>
                    </a:p>
                  </a:txBody>
                  <a:tcPr/>
                </a:tc>
                <a:extLst>
                  <a:ext uri="{0D108BD9-81ED-4DB2-BD59-A6C34878D82A}">
                    <a16:rowId xmlns:a16="http://schemas.microsoft.com/office/drawing/2014/main" val="10002"/>
                  </a:ext>
                </a:extLst>
              </a:tr>
            </a:tbl>
          </a:graphicData>
        </a:graphic>
      </p:graphicFrame>
      <p:pic>
        <p:nvPicPr>
          <p:cNvPr id="2050" name="Picture 2" descr="http://parrsinscotland.files.wordpress.com/2011/06/yorkshire-pudding.jpg"/>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473576" y="4876488"/>
            <a:ext cx="1971675" cy="13049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5"/>
          <p:cNvSpPr>
            <a:spLocks noChangeArrowheads="1"/>
          </p:cNvSpPr>
          <p:nvPr/>
        </p:nvSpPr>
        <p:spPr bwMode="auto">
          <a:xfrm>
            <a:off x="0" y="1828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0" y="31337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000" b="0" i="0" u="none" strike="noStrike" cap="none" normalizeH="0" baseline="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41309" y="4936961"/>
            <a:ext cx="1897945" cy="1236037"/>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2175" y="851817"/>
            <a:ext cx="1407884" cy="938883"/>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1512" y="1061279"/>
            <a:ext cx="1209870" cy="877156"/>
          </a:xfrm>
          <a:prstGeom prst="rect">
            <a:avLst/>
          </a:prstGeom>
        </p:spPr>
      </p:pic>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63525" y="1964482"/>
            <a:ext cx="12573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09099" y="2444548"/>
            <a:ext cx="1215571" cy="865487"/>
          </a:xfrm>
          <a:prstGeom prst="rect">
            <a:avLst/>
          </a:prstGeom>
        </p:spPr>
      </p:pic>
      <p:sp>
        <p:nvSpPr>
          <p:cNvPr id="16" name="TextBox 15"/>
          <p:cNvSpPr txBox="1"/>
          <p:nvPr/>
        </p:nvSpPr>
        <p:spPr>
          <a:xfrm>
            <a:off x="5116285" y="26556"/>
            <a:ext cx="1930400" cy="377372"/>
          </a:xfrm>
          <a:prstGeom prst="rect">
            <a:avLst/>
          </a:prstGeom>
          <a:solidFill>
            <a:schemeClr val="accent2"/>
          </a:solidFill>
        </p:spPr>
        <p:txBody>
          <a:bodyPr wrap="square" rtlCol="0">
            <a:spAutoFit/>
          </a:bodyPr>
          <a:lstStyle/>
          <a:p>
            <a:r>
              <a:rPr lang="en-GB" dirty="0">
                <a:solidFill>
                  <a:srgbClr val="FFFF00"/>
                </a:solidFill>
              </a:rPr>
              <a:t>Memory challenge</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51095" y="5088786"/>
            <a:ext cx="1913128" cy="1275419"/>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917" y="5088786"/>
            <a:ext cx="1353464" cy="119177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61843" y="5044526"/>
            <a:ext cx="1755892" cy="1319679"/>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00670" y="1390963"/>
            <a:ext cx="1508504" cy="1508504"/>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4515" y="1429600"/>
            <a:ext cx="1277120" cy="1453191"/>
          </a:xfrm>
          <a:prstGeom prst="rect">
            <a:avLst/>
          </a:prstGeom>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8860" y="1321258"/>
            <a:ext cx="1121595" cy="1555071"/>
          </a:xfrm>
          <a:prstGeom prst="rect">
            <a:avLst/>
          </a:prstGeom>
        </p:spPr>
      </p:pic>
      <p:pic>
        <p:nvPicPr>
          <p:cNvPr id="2" name="Picture 1">
            <a:extLst>
              <a:ext uri="{FF2B5EF4-FFF2-40B4-BE49-F238E27FC236}">
                <a16:creationId xmlns:a16="http://schemas.microsoft.com/office/drawing/2014/main" id="{3FDF3524-79D7-4BBD-B849-0CB8B29AA8D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10316" y="1072947"/>
            <a:ext cx="1358528" cy="891534"/>
          </a:xfrm>
          <a:prstGeom prst="rect">
            <a:avLst/>
          </a:prstGeom>
        </p:spPr>
      </p:pic>
      <p:pic>
        <p:nvPicPr>
          <p:cNvPr id="3" name="Picture 2">
            <a:extLst>
              <a:ext uri="{FF2B5EF4-FFF2-40B4-BE49-F238E27FC236}">
                <a16:creationId xmlns:a16="http://schemas.microsoft.com/office/drawing/2014/main" id="{41095BBF-3C5D-4EBE-BF5D-3FDC4852CCD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70183" y="851817"/>
            <a:ext cx="1516797" cy="1009455"/>
          </a:xfrm>
          <a:prstGeom prst="rect">
            <a:avLst/>
          </a:prstGeom>
        </p:spPr>
      </p:pic>
      <p:pic>
        <p:nvPicPr>
          <p:cNvPr id="19" name="Picture 18">
            <a:extLst>
              <a:ext uri="{FF2B5EF4-FFF2-40B4-BE49-F238E27FC236}">
                <a16:creationId xmlns:a16="http://schemas.microsoft.com/office/drawing/2014/main" id="{1A59DC3C-A0B5-4FC1-9A5B-BBA67D03924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74606" y="1958491"/>
            <a:ext cx="1452771" cy="1181225"/>
          </a:xfrm>
          <a:prstGeom prst="rect">
            <a:avLst/>
          </a:prstGeom>
        </p:spPr>
      </p:pic>
      <p:pic>
        <p:nvPicPr>
          <p:cNvPr id="20" name="Picture 19">
            <a:extLst>
              <a:ext uri="{FF2B5EF4-FFF2-40B4-BE49-F238E27FC236}">
                <a16:creationId xmlns:a16="http://schemas.microsoft.com/office/drawing/2014/main" id="{5A80CF28-83FE-45FD-9A1E-1E0364AE14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90498" y="2444548"/>
            <a:ext cx="1452772" cy="865487"/>
          </a:xfrm>
          <a:prstGeom prst="rect">
            <a:avLst/>
          </a:prstGeom>
        </p:spPr>
      </p:pic>
      <p:pic>
        <p:nvPicPr>
          <p:cNvPr id="21" name="Picture 20">
            <a:extLst>
              <a:ext uri="{FF2B5EF4-FFF2-40B4-BE49-F238E27FC236}">
                <a16:creationId xmlns:a16="http://schemas.microsoft.com/office/drawing/2014/main" id="{12CBCE98-C60F-4A09-AD6B-CED012CFE39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44055" y="1321258"/>
            <a:ext cx="1962441" cy="1953680"/>
          </a:xfrm>
          <a:prstGeom prst="rect">
            <a:avLst/>
          </a:prstGeom>
        </p:spPr>
      </p:pic>
      <p:pic>
        <p:nvPicPr>
          <p:cNvPr id="22" name="Picture 21">
            <a:extLst>
              <a:ext uri="{FF2B5EF4-FFF2-40B4-BE49-F238E27FC236}">
                <a16:creationId xmlns:a16="http://schemas.microsoft.com/office/drawing/2014/main" id="{A4EA39AF-22A8-47D7-B914-988828F5285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11491" y="1390963"/>
            <a:ext cx="1690011" cy="1671247"/>
          </a:xfrm>
          <a:prstGeom prst="rect">
            <a:avLst/>
          </a:prstGeom>
        </p:spPr>
      </p:pic>
      <p:pic>
        <p:nvPicPr>
          <p:cNvPr id="23" name="Picture 22">
            <a:extLst>
              <a:ext uri="{FF2B5EF4-FFF2-40B4-BE49-F238E27FC236}">
                <a16:creationId xmlns:a16="http://schemas.microsoft.com/office/drawing/2014/main" id="{AE9E8ADE-362D-4F6F-99C1-6D4E9BA27810}"/>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0256746" y="1356544"/>
            <a:ext cx="1777180" cy="1671246"/>
          </a:xfrm>
          <a:prstGeom prst="rect">
            <a:avLst/>
          </a:prstGeom>
        </p:spPr>
      </p:pic>
      <p:pic>
        <p:nvPicPr>
          <p:cNvPr id="24" name="Picture 23">
            <a:extLst>
              <a:ext uri="{FF2B5EF4-FFF2-40B4-BE49-F238E27FC236}">
                <a16:creationId xmlns:a16="http://schemas.microsoft.com/office/drawing/2014/main" id="{44B2978E-568B-4D04-993D-99061EB421E0}"/>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961636" y="4878277"/>
            <a:ext cx="2647950" cy="1319678"/>
          </a:xfrm>
          <a:prstGeom prst="rect">
            <a:avLst/>
          </a:prstGeom>
        </p:spPr>
      </p:pic>
      <p:pic>
        <p:nvPicPr>
          <p:cNvPr id="25" name="Picture 24">
            <a:extLst>
              <a:ext uri="{FF2B5EF4-FFF2-40B4-BE49-F238E27FC236}">
                <a16:creationId xmlns:a16="http://schemas.microsoft.com/office/drawing/2014/main" id="{463E55A1-19D4-4113-A7CD-3F6C35F44F97}"/>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6099220" y="5088783"/>
            <a:ext cx="1592235" cy="1191778"/>
          </a:xfrm>
          <a:prstGeom prst="rect">
            <a:avLst/>
          </a:prstGeom>
        </p:spPr>
      </p:pic>
      <p:pic>
        <p:nvPicPr>
          <p:cNvPr id="26" name="Picture 25">
            <a:extLst>
              <a:ext uri="{FF2B5EF4-FFF2-40B4-BE49-F238E27FC236}">
                <a16:creationId xmlns:a16="http://schemas.microsoft.com/office/drawing/2014/main" id="{31E03220-B876-4509-B74A-08A79D8A05BD}"/>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757853" y="4960882"/>
            <a:ext cx="1979518" cy="1319679"/>
          </a:xfrm>
          <a:prstGeom prst="rect">
            <a:avLst/>
          </a:prstGeom>
        </p:spPr>
      </p:pic>
      <p:pic>
        <p:nvPicPr>
          <p:cNvPr id="28" name="Picture 27">
            <a:extLst>
              <a:ext uri="{FF2B5EF4-FFF2-40B4-BE49-F238E27FC236}">
                <a16:creationId xmlns:a16="http://schemas.microsoft.com/office/drawing/2014/main" id="{49EBC8BE-075F-4862-BB61-AF19D2827A2A}"/>
              </a:ext>
            </a:extLst>
          </p:cNvPr>
          <p:cNvPicPr>
            <a:picLocks noChangeAspect="1"/>
          </p:cNvPicPr>
          <p:nvPr/>
        </p:nvPicPr>
        <p:blipFill>
          <a:blip r:embed="rId15"/>
          <a:stretch>
            <a:fillRect/>
          </a:stretch>
        </p:blipFill>
        <p:spPr>
          <a:xfrm>
            <a:off x="9888694" y="4757584"/>
            <a:ext cx="1913129" cy="1779327"/>
          </a:xfrm>
          <a:prstGeom prst="rect">
            <a:avLst/>
          </a:prstGeom>
        </p:spPr>
      </p:pic>
    </p:spTree>
    <p:extLst>
      <p:ext uri="{BB962C8B-B14F-4D97-AF65-F5344CB8AC3E}">
        <p14:creationId xmlns:p14="http://schemas.microsoft.com/office/powerpoint/2010/main" val="35619856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Quick Test</a:t>
            </a:r>
          </a:p>
        </p:txBody>
      </p:sp>
      <p:sp>
        <p:nvSpPr>
          <p:cNvPr id="3" name="Content Placeholder 2"/>
          <p:cNvSpPr>
            <a:spLocks noGrp="1"/>
          </p:cNvSpPr>
          <p:nvPr>
            <p:ph idx="1"/>
          </p:nvPr>
        </p:nvSpPr>
        <p:spPr>
          <a:xfrm>
            <a:off x="838200" y="1258956"/>
            <a:ext cx="10515600" cy="5599043"/>
          </a:xfrm>
        </p:spPr>
        <p:txBody>
          <a:bodyPr>
            <a:normAutofit/>
          </a:bodyPr>
          <a:lstStyle/>
          <a:p>
            <a:r>
              <a:rPr lang="en-GB" dirty="0"/>
              <a:t>What term describes how fat makes a short texture?</a:t>
            </a:r>
          </a:p>
          <a:p>
            <a:r>
              <a:rPr lang="en-GB" dirty="0"/>
              <a:t>The ability of a fat to change properties is known as plasticity.  Is this true or false?</a:t>
            </a:r>
          </a:p>
          <a:p>
            <a:r>
              <a:rPr lang="en-GB" dirty="0"/>
              <a:t>Which basic cake making process traps air into cakes?</a:t>
            </a:r>
          </a:p>
          <a:p>
            <a:r>
              <a:rPr lang="en-GB" dirty="0"/>
              <a:t>What is the raising agent in a whisked sponge cake?</a:t>
            </a:r>
          </a:p>
          <a:p>
            <a:r>
              <a:rPr lang="en-GB" dirty="0"/>
              <a:t>What happens when air is heated?</a:t>
            </a:r>
          </a:p>
          <a:p>
            <a:r>
              <a:rPr lang="en-GB" dirty="0"/>
              <a:t>How does egg white trap air?</a:t>
            </a:r>
          </a:p>
          <a:p>
            <a:r>
              <a:rPr lang="en-GB" dirty="0"/>
              <a:t>How can water help make a mixture light during cooking?</a:t>
            </a:r>
          </a:p>
          <a:p>
            <a:r>
              <a:rPr lang="en-GB" dirty="0"/>
              <a:t>Describe 3 functions of raising agents in raising agents:____________,</a:t>
            </a:r>
          </a:p>
          <a:p>
            <a:pPr marL="0" indent="0">
              <a:buNone/>
            </a:pPr>
            <a:r>
              <a:rPr lang="en-GB" dirty="0"/>
              <a:t>__________, _____________</a:t>
            </a:r>
          </a:p>
          <a:p>
            <a:r>
              <a:rPr lang="en-GB" dirty="0"/>
              <a:t>Which raising agent is used in scones? _________________________</a:t>
            </a:r>
          </a:p>
          <a:p>
            <a:endParaRPr lang="en-GB" dirty="0"/>
          </a:p>
          <a:p>
            <a:endParaRPr lang="en-GB" dirty="0"/>
          </a:p>
        </p:txBody>
      </p:sp>
    </p:spTree>
    <p:extLst>
      <p:ext uri="{BB962C8B-B14F-4D97-AF65-F5344CB8AC3E}">
        <p14:creationId xmlns:p14="http://schemas.microsoft.com/office/powerpoint/2010/main" val="3602746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E42EC-EBF7-438E-9779-D0C8E565D7B3}"/>
              </a:ext>
            </a:extLst>
          </p:cNvPr>
          <p:cNvSpPr>
            <a:spLocks noGrp="1"/>
          </p:cNvSpPr>
          <p:nvPr>
            <p:ph type="title"/>
          </p:nvPr>
        </p:nvSpPr>
        <p:spPr/>
        <p:txBody>
          <a:bodyPr/>
          <a:lstStyle/>
          <a:p>
            <a:r>
              <a:rPr lang="en-GB" b="1" dirty="0"/>
              <a:t>Test </a:t>
            </a:r>
            <a:r>
              <a:rPr lang="en-GB" b="1" dirty="0" err="1"/>
              <a:t>cont</a:t>
            </a:r>
            <a:r>
              <a:rPr lang="en-GB" b="1" dirty="0"/>
              <a:t>……….</a:t>
            </a:r>
          </a:p>
        </p:txBody>
      </p:sp>
      <p:sp>
        <p:nvSpPr>
          <p:cNvPr id="3" name="Content Placeholder 2">
            <a:extLst>
              <a:ext uri="{FF2B5EF4-FFF2-40B4-BE49-F238E27FC236}">
                <a16:creationId xmlns:a16="http://schemas.microsoft.com/office/drawing/2014/main" id="{6C5ECB9B-78EE-41C0-9E46-DC3860DDD29C}"/>
              </a:ext>
            </a:extLst>
          </p:cNvPr>
          <p:cNvSpPr>
            <a:spLocks noGrp="1"/>
          </p:cNvSpPr>
          <p:nvPr>
            <p:ph idx="1"/>
          </p:nvPr>
        </p:nvSpPr>
        <p:spPr/>
        <p:txBody>
          <a:bodyPr/>
          <a:lstStyle/>
          <a:p>
            <a:r>
              <a:rPr lang="en-GB" dirty="0"/>
              <a:t>What gas would the raising agent produce?_____________________</a:t>
            </a:r>
          </a:p>
          <a:p>
            <a:r>
              <a:rPr lang="en-GB" dirty="0"/>
              <a:t>Explain how the raising agent works during baking?__________________________________________________________________________________________________________</a:t>
            </a:r>
          </a:p>
        </p:txBody>
      </p:sp>
    </p:spTree>
    <p:extLst>
      <p:ext uri="{BB962C8B-B14F-4D97-AF65-F5344CB8AC3E}">
        <p14:creationId xmlns:p14="http://schemas.microsoft.com/office/powerpoint/2010/main" val="1277722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F4AED5-0B3C-4649-933F-F7B3AC8F4A38}"/>
              </a:ext>
            </a:extLst>
          </p:cNvPr>
          <p:cNvSpPr/>
          <p:nvPr/>
        </p:nvSpPr>
        <p:spPr>
          <a:xfrm>
            <a:off x="417094" y="528935"/>
            <a:ext cx="10555705" cy="4524315"/>
          </a:xfrm>
          <a:prstGeom prst="rect">
            <a:avLst/>
          </a:prstGeom>
        </p:spPr>
        <p:txBody>
          <a:bodyPr wrap="square">
            <a:spAutoFit/>
          </a:bodyPr>
          <a:lstStyle/>
          <a:p>
            <a:pPr hangingPunct="0"/>
            <a:r>
              <a:rPr lang="en-GB" sz="4800" dirty="0">
                <a:latin typeface="Tahoma" panose="020B0604030504040204" pitchFamily="34" charset="0"/>
                <a:ea typeface="Times New Roman" panose="02020603050405020304" pitchFamily="18" charset="0"/>
              </a:rPr>
              <a:t>Thickening</a:t>
            </a:r>
          </a:p>
          <a:p>
            <a:pPr hangingPunct="0"/>
            <a:r>
              <a:rPr lang="en-GB" sz="4800" dirty="0">
                <a:latin typeface="Tahoma" panose="020B0604030504040204" pitchFamily="34" charset="0"/>
                <a:ea typeface="Times New Roman" panose="02020603050405020304" pitchFamily="18" charset="0"/>
              </a:rPr>
              <a:t>Modified starch</a:t>
            </a:r>
          </a:p>
          <a:p>
            <a:pPr hangingPunct="0"/>
            <a:r>
              <a:rPr lang="en-GB" sz="4800" dirty="0">
                <a:latin typeface="Tahoma" panose="020B0604030504040204" pitchFamily="34" charset="0"/>
                <a:ea typeface="Times New Roman" panose="02020603050405020304" pitchFamily="18" charset="0"/>
              </a:rPr>
              <a:t>Gluten </a:t>
            </a:r>
          </a:p>
          <a:p>
            <a:pPr hangingPunct="0"/>
            <a:r>
              <a:rPr lang="en-GB" sz="4800" dirty="0">
                <a:latin typeface="Tahoma" panose="020B0604030504040204" pitchFamily="34" charset="0"/>
                <a:ea typeface="Times New Roman" panose="02020603050405020304" pitchFamily="18" charset="0"/>
              </a:rPr>
              <a:t>Caramelise</a:t>
            </a:r>
          </a:p>
          <a:p>
            <a:pPr hangingPunct="0"/>
            <a:r>
              <a:rPr lang="en-GB" sz="4800" dirty="0">
                <a:latin typeface="Tahoma" panose="020B0604030504040204" pitchFamily="34" charset="0"/>
                <a:ea typeface="Times New Roman" panose="02020603050405020304" pitchFamily="18" charset="0"/>
              </a:rPr>
              <a:t>Aerate</a:t>
            </a:r>
          </a:p>
          <a:p>
            <a:pPr hangingPunct="0"/>
            <a:r>
              <a:rPr lang="en-GB" sz="4800" dirty="0">
                <a:latin typeface="Tahoma" panose="020B0604030504040204" pitchFamily="34" charset="0"/>
                <a:ea typeface="Times New Roman" panose="02020603050405020304" pitchFamily="18" charset="0"/>
              </a:rPr>
              <a:t>Denature</a:t>
            </a:r>
          </a:p>
        </p:txBody>
      </p:sp>
      <p:sp>
        <p:nvSpPr>
          <p:cNvPr id="3" name="TextBox 2">
            <a:extLst>
              <a:ext uri="{FF2B5EF4-FFF2-40B4-BE49-F238E27FC236}">
                <a16:creationId xmlns:a16="http://schemas.microsoft.com/office/drawing/2014/main" id="{F66A3FEA-404E-4EEF-9934-F19B2622E009}"/>
              </a:ext>
            </a:extLst>
          </p:cNvPr>
          <p:cNvSpPr txBox="1"/>
          <p:nvPr/>
        </p:nvSpPr>
        <p:spPr>
          <a:xfrm>
            <a:off x="5550569" y="689811"/>
            <a:ext cx="6352674" cy="4524315"/>
          </a:xfrm>
          <a:prstGeom prst="rect">
            <a:avLst/>
          </a:prstGeom>
          <a:solidFill>
            <a:srgbClr val="FFFF00"/>
          </a:solidFill>
        </p:spPr>
        <p:txBody>
          <a:bodyPr wrap="square" rtlCol="0">
            <a:spAutoFit/>
          </a:bodyPr>
          <a:lstStyle/>
          <a:p>
            <a:r>
              <a:rPr lang="en-GB" sz="3600" dirty="0"/>
              <a:t>Use these key words to answer the following:</a:t>
            </a:r>
          </a:p>
          <a:p>
            <a:endParaRPr lang="en-GB" sz="3600" dirty="0"/>
          </a:p>
          <a:p>
            <a:r>
              <a:rPr lang="en-GB" sz="3600" b="1" dirty="0"/>
              <a:t>Many recipes work due to chemical reactions in food. </a:t>
            </a:r>
            <a:r>
              <a:rPr lang="en-GB" sz="3600" dirty="0"/>
              <a:t>Give examples of these and explain the reactions or changes which take place. </a:t>
            </a:r>
          </a:p>
        </p:txBody>
      </p:sp>
    </p:spTree>
    <p:extLst>
      <p:ext uri="{BB962C8B-B14F-4D97-AF65-F5344CB8AC3E}">
        <p14:creationId xmlns:p14="http://schemas.microsoft.com/office/powerpoint/2010/main" val="629972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D022-C71B-484F-81CA-831AE780B307}"/>
              </a:ext>
            </a:extLst>
          </p:cNvPr>
          <p:cNvSpPr>
            <a:spLocks noGrp="1"/>
          </p:cNvSpPr>
          <p:nvPr>
            <p:ph type="title"/>
          </p:nvPr>
        </p:nvSpPr>
        <p:spPr/>
        <p:txBody>
          <a:bodyPr/>
          <a:lstStyle/>
          <a:p>
            <a:r>
              <a:rPr lang="en-GB" dirty="0" err="1"/>
              <a:t>Cont</a:t>
            </a:r>
            <a:r>
              <a:rPr lang="en-GB" dirty="0"/>
              <a:t>………….</a:t>
            </a:r>
          </a:p>
        </p:txBody>
      </p:sp>
      <p:sp>
        <p:nvSpPr>
          <p:cNvPr id="3" name="Content Placeholder 2">
            <a:extLst>
              <a:ext uri="{FF2B5EF4-FFF2-40B4-BE49-F238E27FC236}">
                <a16:creationId xmlns:a16="http://schemas.microsoft.com/office/drawing/2014/main" id="{3B5C32A7-C12A-4B43-B802-DB4EB4B349A7}"/>
              </a:ext>
            </a:extLst>
          </p:cNvPr>
          <p:cNvSpPr>
            <a:spLocks noGrp="1"/>
          </p:cNvSpPr>
          <p:nvPr>
            <p:ph idx="1"/>
          </p:nvPr>
        </p:nvSpPr>
        <p:spPr/>
        <p:txBody>
          <a:bodyPr/>
          <a:lstStyle/>
          <a:p>
            <a:r>
              <a:rPr lang="en-GB" dirty="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2979880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9CAFBD4-F6A0-4282-B6D5-A42E03FF0227}"/>
              </a:ext>
            </a:extLst>
          </p:cNvPr>
          <p:cNvSpPr>
            <a:spLocks noGrp="1" noChangeArrowheads="1"/>
          </p:cNvSpPr>
          <p:nvPr>
            <p:ph type="title"/>
          </p:nvPr>
        </p:nvSpPr>
        <p:spPr>
          <a:xfrm>
            <a:off x="1847850" y="274638"/>
            <a:ext cx="8362950" cy="1143000"/>
          </a:xfrm>
        </p:spPr>
        <p:txBody>
          <a:bodyPr/>
          <a:lstStyle/>
          <a:p>
            <a:pPr algn="l" eaLnBrk="1" hangingPunct="1"/>
            <a:r>
              <a:rPr lang="en-GB" altLang="en-US"/>
              <a:t>Cooking with dry heat (oven/grill)</a:t>
            </a:r>
          </a:p>
        </p:txBody>
      </p:sp>
      <p:sp>
        <p:nvSpPr>
          <p:cNvPr id="5" name="Rectangle 3">
            <a:extLst>
              <a:ext uri="{FF2B5EF4-FFF2-40B4-BE49-F238E27FC236}">
                <a16:creationId xmlns:a16="http://schemas.microsoft.com/office/drawing/2014/main" id="{79966B89-0844-4AE8-81A0-207C9B9865AC}"/>
              </a:ext>
            </a:extLst>
          </p:cNvPr>
          <p:cNvSpPr>
            <a:spLocks noGrp="1" noChangeArrowheads="1"/>
          </p:cNvSpPr>
          <p:nvPr>
            <p:ph idx="1"/>
          </p:nvPr>
        </p:nvSpPr>
        <p:spPr>
          <a:xfrm>
            <a:off x="1774825" y="1244274"/>
            <a:ext cx="8497888" cy="4525963"/>
          </a:xfrm>
          <a:solidFill>
            <a:schemeClr val="accent3">
              <a:lumMod val="85000"/>
            </a:schemeClr>
          </a:solidFill>
        </p:spPr>
        <p:txBody>
          <a:bodyPr/>
          <a:lstStyle/>
          <a:p>
            <a:pPr lvl="1" eaLnBrk="1" hangingPunct="1">
              <a:defRPr/>
            </a:pPr>
            <a:r>
              <a:rPr lang="en-GB" altLang="en-US" dirty="0"/>
              <a:t>Baking</a:t>
            </a:r>
          </a:p>
          <a:p>
            <a:pPr lvl="1" eaLnBrk="1" hangingPunct="1">
              <a:defRPr/>
            </a:pPr>
            <a:r>
              <a:rPr lang="en-GB" altLang="en-US" dirty="0"/>
              <a:t>Roasting</a:t>
            </a:r>
          </a:p>
          <a:p>
            <a:pPr lvl="1" eaLnBrk="1" hangingPunct="1">
              <a:defRPr/>
            </a:pPr>
            <a:r>
              <a:rPr lang="en-GB" altLang="en-US" dirty="0"/>
              <a:t>Casseroling</a:t>
            </a:r>
          </a:p>
          <a:p>
            <a:pPr lvl="1" eaLnBrk="1" hangingPunct="1">
              <a:defRPr/>
            </a:pPr>
            <a:r>
              <a:rPr lang="en-GB" altLang="en-US" dirty="0"/>
              <a:t>Grilling</a:t>
            </a:r>
          </a:p>
          <a:p>
            <a:pPr lvl="1" eaLnBrk="1" hangingPunct="1">
              <a:defRPr/>
            </a:pPr>
            <a:r>
              <a:rPr lang="en-GB" altLang="en-US" dirty="0"/>
              <a:t>Microwaving</a:t>
            </a:r>
          </a:p>
        </p:txBody>
      </p:sp>
      <p:pic>
        <p:nvPicPr>
          <p:cNvPr id="8197" name="Picture 2" descr="http://ecx.images-amazon.com/images/I/61H5tIAyc0L._SY355_.jpg">
            <a:extLst>
              <a:ext uri="{FF2B5EF4-FFF2-40B4-BE49-F238E27FC236}">
                <a16:creationId xmlns:a16="http://schemas.microsoft.com/office/drawing/2014/main" id="{5BD4CC71-61D9-40B1-86DD-444946C8C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576" y="2349501"/>
            <a:ext cx="2663825"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4" descr="http://blueu.net/images/J791_Y_Microwave.jpg">
            <a:extLst>
              <a:ext uri="{FF2B5EF4-FFF2-40B4-BE49-F238E27FC236}">
                <a16:creationId xmlns:a16="http://schemas.microsoft.com/office/drawing/2014/main" id="{F9B38334-E997-4B08-9878-5DAD9CC917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751" y="3933825"/>
            <a:ext cx="26130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stretch>
            <a:fillRect/>
          </a:stretch>
        </p:blipFill>
        <p:spPr>
          <a:xfrm>
            <a:off x="1905000" y="3673858"/>
            <a:ext cx="2714625" cy="2014155"/>
          </a:xfrm>
          <a:prstGeom prst="rect">
            <a:avLst/>
          </a:prstGeom>
        </p:spPr>
      </p:pic>
      <p:pic>
        <p:nvPicPr>
          <p:cNvPr id="4" name="Picture 3"/>
          <p:cNvPicPr>
            <a:picLocks noChangeAspect="1"/>
          </p:cNvPicPr>
          <p:nvPr/>
        </p:nvPicPr>
        <p:blipFill>
          <a:blip r:embed="rId4"/>
          <a:stretch>
            <a:fillRect/>
          </a:stretch>
        </p:blipFill>
        <p:spPr>
          <a:xfrm>
            <a:off x="7569201" y="1417638"/>
            <a:ext cx="2398711" cy="2516187"/>
          </a:xfrm>
          <a:prstGeom prst="rect">
            <a:avLst/>
          </a:prstGeom>
        </p:spPr>
      </p:pic>
      <p:pic>
        <p:nvPicPr>
          <p:cNvPr id="6" name="Picture 5"/>
          <p:cNvPicPr>
            <a:picLocks noChangeAspect="1"/>
          </p:cNvPicPr>
          <p:nvPr/>
        </p:nvPicPr>
        <p:blipFill>
          <a:blip r:embed="rId5"/>
          <a:stretch>
            <a:fillRect/>
          </a:stretch>
        </p:blipFill>
        <p:spPr>
          <a:xfrm>
            <a:off x="4667250" y="2349501"/>
            <a:ext cx="2797176" cy="2016125"/>
          </a:xfrm>
          <a:prstGeom prst="rect">
            <a:avLst/>
          </a:prstGeom>
        </p:spPr>
      </p:pic>
    </p:spTree>
    <p:extLst>
      <p:ext uri="{BB962C8B-B14F-4D97-AF65-F5344CB8AC3E}">
        <p14:creationId xmlns:p14="http://schemas.microsoft.com/office/powerpoint/2010/main" val="16928363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A72B7-925C-4383-8632-E032EF84EC11}"/>
              </a:ext>
            </a:extLst>
          </p:cNvPr>
          <p:cNvSpPr>
            <a:spLocks noGrp="1"/>
          </p:cNvSpPr>
          <p:nvPr>
            <p:ph type="title"/>
          </p:nvPr>
        </p:nvSpPr>
        <p:spPr/>
        <p:txBody>
          <a:bodyPr/>
          <a:lstStyle/>
          <a:p>
            <a:r>
              <a:rPr lang="en-GB" b="1" dirty="0"/>
              <a:t>Food Science Homework</a:t>
            </a:r>
          </a:p>
        </p:txBody>
      </p:sp>
      <p:sp>
        <p:nvSpPr>
          <p:cNvPr id="3" name="Content Placeholder 2">
            <a:extLst>
              <a:ext uri="{FF2B5EF4-FFF2-40B4-BE49-F238E27FC236}">
                <a16:creationId xmlns:a16="http://schemas.microsoft.com/office/drawing/2014/main" id="{878E6CCE-6297-4E98-95A3-87B94CA0B179}"/>
              </a:ext>
            </a:extLst>
          </p:cNvPr>
          <p:cNvSpPr>
            <a:spLocks noGrp="1"/>
          </p:cNvSpPr>
          <p:nvPr>
            <p:ph idx="1"/>
          </p:nvPr>
        </p:nvSpPr>
        <p:spPr/>
        <p:txBody>
          <a:bodyPr/>
          <a:lstStyle/>
          <a:p>
            <a:r>
              <a:rPr lang="en-GB" dirty="0"/>
              <a:t>Make a batch of </a:t>
            </a:r>
            <a:r>
              <a:rPr lang="en-GB" dirty="0" err="1"/>
              <a:t>panckes</a:t>
            </a:r>
            <a:r>
              <a:rPr lang="en-GB" dirty="0"/>
              <a:t>.</a:t>
            </a:r>
          </a:p>
          <a:p>
            <a:r>
              <a:rPr lang="en-GB" dirty="0"/>
              <a:t>Observe what happens as they cook.</a:t>
            </a:r>
          </a:p>
          <a:p>
            <a:r>
              <a:rPr lang="en-GB" dirty="0"/>
              <a:t>Write about how you made the pancakes &amp; explain in detail what happened as the cooked.  Explain the science involved </a:t>
            </a:r>
            <a:r>
              <a:rPr lang="en-GB" dirty="0">
                <a:sym typeface="Wingdings" panose="05000000000000000000" pitchFamily="2" charset="2"/>
              </a:rPr>
              <a:t> </a:t>
            </a:r>
          </a:p>
          <a:p>
            <a:r>
              <a:rPr lang="en-GB" dirty="0">
                <a:sym typeface="Wingdings" panose="05000000000000000000" pitchFamily="2" charset="2"/>
              </a:rPr>
              <a:t>Take &amp; print photos of each stage. Annotate the photos when explaining what’s happening </a:t>
            </a:r>
            <a:r>
              <a:rPr lang="en-GB">
                <a:sym typeface="Wingdings" panose="05000000000000000000" pitchFamily="2" charset="2"/>
              </a:rPr>
              <a:t>during cooking </a:t>
            </a:r>
            <a:endParaRPr lang="en-GB" dirty="0"/>
          </a:p>
        </p:txBody>
      </p:sp>
    </p:spTree>
    <p:extLst>
      <p:ext uri="{BB962C8B-B14F-4D97-AF65-F5344CB8AC3E}">
        <p14:creationId xmlns:p14="http://schemas.microsoft.com/office/powerpoint/2010/main" val="2578605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http://www.ces.fau.edu/nasa/images/Energy/ConvetionConductionRadiation.jpg">
            <a:extLst>
              <a:ext uri="{FF2B5EF4-FFF2-40B4-BE49-F238E27FC236}">
                <a16:creationId xmlns:a16="http://schemas.microsoft.com/office/drawing/2014/main" id="{94381600-2D33-410B-916E-E62C335A4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2776" y="1412875"/>
            <a:ext cx="8785225"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Box 3">
            <a:extLst>
              <a:ext uri="{FF2B5EF4-FFF2-40B4-BE49-F238E27FC236}">
                <a16:creationId xmlns:a16="http://schemas.microsoft.com/office/drawing/2014/main" id="{828BCA8E-C36E-481E-8F96-2E6DB9B94675}"/>
              </a:ext>
            </a:extLst>
          </p:cNvPr>
          <p:cNvSpPr txBox="1">
            <a:spLocks noChangeArrowheads="1"/>
          </p:cNvSpPr>
          <p:nvPr/>
        </p:nvSpPr>
        <p:spPr bwMode="auto">
          <a:xfrm>
            <a:off x="1703388" y="188913"/>
            <a:ext cx="86407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GB" altLang="en-US" sz="4400" dirty="0"/>
              <a:t>Methods of Heat Transfer</a:t>
            </a:r>
            <a:endParaRPr lang="en-US" altLang="en-US" sz="4400" dirty="0"/>
          </a:p>
        </p:txBody>
      </p:sp>
      <p:sp>
        <p:nvSpPr>
          <p:cNvPr id="10244" name="TextBox 3">
            <a:extLst>
              <a:ext uri="{FF2B5EF4-FFF2-40B4-BE49-F238E27FC236}">
                <a16:creationId xmlns:a16="http://schemas.microsoft.com/office/drawing/2014/main" id="{3C349F8F-6822-47FB-93AB-85C018C80948}"/>
              </a:ext>
            </a:extLst>
          </p:cNvPr>
          <p:cNvSpPr txBox="1">
            <a:spLocks noChangeArrowheads="1"/>
          </p:cNvSpPr>
          <p:nvPr/>
        </p:nvSpPr>
        <p:spPr bwMode="auto">
          <a:xfrm>
            <a:off x="320843" y="5229226"/>
            <a:ext cx="10096334"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pPr>
            <a:r>
              <a:rPr lang="en-GB" altLang="en-US" sz="1800" dirty="0">
                <a:solidFill>
                  <a:srgbClr val="FF0000"/>
                </a:solidFill>
              </a:rPr>
              <a:t>Name the methods of heat transfer  (1-3)</a:t>
            </a:r>
          </a:p>
          <a:p>
            <a:pPr>
              <a:spcBef>
                <a:spcPct val="0"/>
              </a:spcBef>
            </a:pPr>
            <a:r>
              <a:rPr lang="en-GB" altLang="en-US" sz="1800" dirty="0">
                <a:solidFill>
                  <a:srgbClr val="FFC000"/>
                </a:solidFill>
              </a:rPr>
              <a:t>Describe the heat transfer   (4-5)</a:t>
            </a:r>
          </a:p>
          <a:p>
            <a:pPr>
              <a:spcBef>
                <a:spcPct val="0"/>
              </a:spcBef>
            </a:pPr>
            <a:r>
              <a:rPr lang="en-GB" altLang="en-US" sz="1800" dirty="0">
                <a:solidFill>
                  <a:srgbClr val="00B050"/>
                </a:solidFill>
              </a:rPr>
              <a:t>Give food examples of the heat transfer method (6-7)  </a:t>
            </a:r>
          </a:p>
          <a:p>
            <a:pPr>
              <a:spcBef>
                <a:spcPct val="0"/>
              </a:spcBef>
            </a:pPr>
            <a:r>
              <a:rPr lang="en-GB" altLang="en-US" sz="1800" dirty="0">
                <a:solidFill>
                  <a:srgbClr val="00B050"/>
                </a:solidFill>
              </a:rPr>
              <a:t> For a recipe of your choice, describe ALL heat transfer taking place (8-9)</a:t>
            </a:r>
          </a:p>
          <a:p>
            <a:pPr>
              <a:spcBef>
                <a:spcPct val="0"/>
              </a:spcBef>
              <a:buFontTx/>
              <a:buNone/>
            </a:pPr>
            <a:endParaRPr lang="en-US" altLang="en-US" sz="1800" dirty="0"/>
          </a:p>
        </p:txBody>
      </p:sp>
      <p:pic>
        <p:nvPicPr>
          <p:cNvPr id="2" name="Picture 1"/>
          <p:cNvPicPr>
            <a:picLocks noChangeAspect="1"/>
          </p:cNvPicPr>
          <p:nvPr/>
        </p:nvPicPr>
        <p:blipFill>
          <a:blip r:embed="rId3"/>
          <a:stretch>
            <a:fillRect/>
          </a:stretch>
        </p:blipFill>
        <p:spPr>
          <a:xfrm>
            <a:off x="1703388" y="820287"/>
            <a:ext cx="7457090" cy="4408939"/>
          </a:xfrm>
          <a:prstGeom prst="rect">
            <a:avLst/>
          </a:prstGeom>
        </p:spPr>
      </p:pic>
    </p:spTree>
    <p:extLst>
      <p:ext uri="{BB962C8B-B14F-4D97-AF65-F5344CB8AC3E}">
        <p14:creationId xmlns:p14="http://schemas.microsoft.com/office/powerpoint/2010/main" val="465245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9">
            <a:extLst>
              <a:ext uri="{FF2B5EF4-FFF2-40B4-BE49-F238E27FC236}">
                <a16:creationId xmlns:a16="http://schemas.microsoft.com/office/drawing/2014/main" id="{DE6CB464-EA93-4891-9A78-9A03C8E26195}"/>
              </a:ext>
            </a:extLst>
          </p:cNvPr>
          <p:cNvSpPr txBox="1">
            <a:spLocks noChangeArrowheads="1"/>
          </p:cNvSpPr>
          <p:nvPr/>
        </p:nvSpPr>
        <p:spPr bwMode="auto">
          <a:xfrm>
            <a:off x="4440238" y="5824538"/>
            <a:ext cx="3816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a:p>
        </p:txBody>
      </p:sp>
      <p:sp>
        <p:nvSpPr>
          <p:cNvPr id="2" name="Title 1">
            <a:extLst>
              <a:ext uri="{FF2B5EF4-FFF2-40B4-BE49-F238E27FC236}">
                <a16:creationId xmlns:a16="http://schemas.microsoft.com/office/drawing/2014/main" id="{70C56C76-06B7-40FF-928B-399D01E2CFA7}"/>
              </a:ext>
            </a:extLst>
          </p:cNvPr>
          <p:cNvSpPr>
            <a:spLocks noGrp="1"/>
          </p:cNvSpPr>
          <p:nvPr>
            <p:ph type="title"/>
          </p:nvPr>
        </p:nvSpPr>
        <p:spPr>
          <a:xfrm>
            <a:off x="1524000" y="0"/>
            <a:ext cx="9144000" cy="1143000"/>
          </a:xfrm>
          <a:solidFill>
            <a:schemeClr val="accent2">
              <a:lumMod val="20000"/>
              <a:lumOff val="80000"/>
            </a:schemeClr>
          </a:solidFill>
        </p:spPr>
        <p:txBody>
          <a:bodyPr/>
          <a:lstStyle/>
          <a:p>
            <a:pPr algn="l">
              <a:defRPr/>
            </a:pPr>
            <a:r>
              <a:rPr lang="en-GB" dirty="0"/>
              <a:t>Conduction</a:t>
            </a:r>
          </a:p>
        </p:txBody>
      </p:sp>
      <p:sp>
        <p:nvSpPr>
          <p:cNvPr id="12292" name="TextBox 3">
            <a:extLst>
              <a:ext uri="{FF2B5EF4-FFF2-40B4-BE49-F238E27FC236}">
                <a16:creationId xmlns:a16="http://schemas.microsoft.com/office/drawing/2014/main" id="{C3E53C55-D2E7-44AB-B0D7-A2B592279F52}"/>
              </a:ext>
            </a:extLst>
          </p:cNvPr>
          <p:cNvSpPr txBox="1">
            <a:spLocks noChangeArrowheads="1"/>
          </p:cNvSpPr>
          <p:nvPr/>
        </p:nvSpPr>
        <p:spPr bwMode="auto">
          <a:xfrm>
            <a:off x="1719263" y="1268413"/>
            <a:ext cx="8564562"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b="1">
                <a:cs typeface="Arial" panose="020B0604020202020204" pitchFamily="34" charset="0"/>
              </a:rPr>
              <a:t>Conduction</a:t>
            </a:r>
          </a:p>
          <a:p>
            <a:pPr>
              <a:spcBef>
                <a:spcPct val="0"/>
              </a:spcBef>
              <a:buFontTx/>
              <a:buNone/>
            </a:pPr>
            <a:r>
              <a:rPr lang="en-US" altLang="en-US">
                <a:cs typeface="Arial" panose="020B0604020202020204" pitchFamily="34" charset="0"/>
              </a:rPr>
              <a:t>Heat is conducted through solid objects.</a:t>
            </a:r>
          </a:p>
          <a:p>
            <a:pPr>
              <a:spcBef>
                <a:spcPct val="0"/>
              </a:spcBef>
              <a:buFontTx/>
              <a:buNone/>
            </a:pPr>
            <a:endParaRPr lang="en-US" altLang="en-US" sz="1500">
              <a:cs typeface="Arial" panose="020B0604020202020204" pitchFamily="34" charset="0"/>
            </a:endParaRPr>
          </a:p>
          <a:p>
            <a:pPr>
              <a:spcBef>
                <a:spcPct val="0"/>
              </a:spcBef>
              <a:buFontTx/>
              <a:buNone/>
            </a:pPr>
            <a:r>
              <a:rPr lang="en-US" altLang="en-US">
                <a:cs typeface="Arial" panose="020B0604020202020204" pitchFamily="34" charset="0"/>
              </a:rPr>
              <a:t>For example:</a:t>
            </a:r>
            <a:r>
              <a:rPr lang="en-US" altLang="en-US" i="1">
                <a:cs typeface="Arial" panose="020B0604020202020204" pitchFamily="34" charset="0"/>
              </a:rPr>
              <a:t> frying an egg</a:t>
            </a:r>
          </a:p>
          <a:p>
            <a:pPr>
              <a:spcBef>
                <a:spcPct val="0"/>
              </a:spcBef>
              <a:buFontTx/>
              <a:buNone/>
            </a:pPr>
            <a:endParaRPr lang="en-US" altLang="en-US" sz="1500">
              <a:cs typeface="Arial" panose="020B0604020202020204" pitchFamily="34" charset="0"/>
            </a:endParaRPr>
          </a:p>
          <a:p>
            <a:pPr>
              <a:spcBef>
                <a:spcPct val="0"/>
              </a:spcBef>
              <a:buFontTx/>
              <a:buNone/>
            </a:pPr>
            <a:r>
              <a:rPr lang="en-US" altLang="en-US">
                <a:cs typeface="Arial" panose="020B0604020202020204" pitchFamily="34" charset="0"/>
              </a:rPr>
              <a:t>The metal frying pan heats up because the molecules in the metal vibrate from the heat.  </a:t>
            </a:r>
            <a:endParaRPr lang="en-US" altLang="en-US" sz="2800">
              <a:cs typeface="Arial" panose="020B0604020202020204" pitchFamily="34" charset="0"/>
            </a:endParaRPr>
          </a:p>
        </p:txBody>
      </p:sp>
      <p:sp>
        <p:nvSpPr>
          <p:cNvPr id="12295" name="TextBox 9">
            <a:extLst>
              <a:ext uri="{FF2B5EF4-FFF2-40B4-BE49-F238E27FC236}">
                <a16:creationId xmlns:a16="http://schemas.microsoft.com/office/drawing/2014/main" id="{E36BAD25-A059-437C-B364-79CAC66E9626}"/>
              </a:ext>
            </a:extLst>
          </p:cNvPr>
          <p:cNvSpPr txBox="1">
            <a:spLocks noChangeArrowheads="1"/>
          </p:cNvSpPr>
          <p:nvPr/>
        </p:nvSpPr>
        <p:spPr bwMode="auto">
          <a:xfrm>
            <a:off x="3503614" y="4365626"/>
            <a:ext cx="2879725" cy="646113"/>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1800"/>
              <a:t>Heat travels along a metal rod by conduction.</a:t>
            </a:r>
            <a:endParaRPr lang="en-US" altLang="en-US" sz="1800"/>
          </a:p>
        </p:txBody>
      </p:sp>
      <p:pic>
        <p:nvPicPr>
          <p:cNvPr id="3" name="Picture 2"/>
          <p:cNvPicPr>
            <a:picLocks noChangeAspect="1"/>
          </p:cNvPicPr>
          <p:nvPr/>
        </p:nvPicPr>
        <p:blipFill>
          <a:blip r:embed="rId2"/>
          <a:stretch>
            <a:fillRect/>
          </a:stretch>
        </p:blipFill>
        <p:spPr>
          <a:xfrm>
            <a:off x="9348952" y="125413"/>
            <a:ext cx="2490951" cy="261937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66531" y="4284663"/>
            <a:ext cx="5473372" cy="2505061"/>
          </a:xfrm>
          <a:prstGeom prst="rect">
            <a:avLst/>
          </a:prstGeom>
        </p:spPr>
      </p:pic>
    </p:spTree>
    <p:extLst>
      <p:ext uri="{BB962C8B-B14F-4D97-AF65-F5344CB8AC3E}">
        <p14:creationId xmlns:p14="http://schemas.microsoft.com/office/powerpoint/2010/main" val="5531743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725C0D2C-D45C-4782-A008-2CD5E3A38CB0}"/>
              </a:ext>
            </a:extLst>
          </p:cNvPr>
          <p:cNvSpPr>
            <a:spLocks noGrp="1" noChangeArrowheads="1"/>
          </p:cNvSpPr>
          <p:nvPr>
            <p:ph type="title"/>
          </p:nvPr>
        </p:nvSpPr>
        <p:spPr>
          <a:xfrm>
            <a:off x="1524000" y="0"/>
            <a:ext cx="9144000" cy="1143000"/>
          </a:xfrm>
          <a:solidFill>
            <a:schemeClr val="accent2">
              <a:lumMod val="20000"/>
              <a:lumOff val="80000"/>
            </a:schemeClr>
          </a:solidFill>
        </p:spPr>
        <p:txBody>
          <a:bodyPr/>
          <a:lstStyle/>
          <a:p>
            <a:pPr algn="l" eaLnBrk="1" hangingPunct="1">
              <a:defRPr/>
            </a:pPr>
            <a:r>
              <a:rPr lang="en-GB" altLang="en-US" dirty="0"/>
              <a:t>Convection</a:t>
            </a:r>
          </a:p>
        </p:txBody>
      </p:sp>
      <p:sp>
        <p:nvSpPr>
          <p:cNvPr id="13315" name="Rectangle 1">
            <a:extLst>
              <a:ext uri="{FF2B5EF4-FFF2-40B4-BE49-F238E27FC236}">
                <a16:creationId xmlns:a16="http://schemas.microsoft.com/office/drawing/2014/main" id="{61382ABD-300B-4186-92CA-17424F98C600}"/>
              </a:ext>
            </a:extLst>
          </p:cNvPr>
          <p:cNvSpPr>
            <a:spLocks noChangeArrowheads="1"/>
          </p:cNvSpPr>
          <p:nvPr/>
        </p:nvSpPr>
        <p:spPr bwMode="auto">
          <a:xfrm>
            <a:off x="1524001" y="2708275"/>
            <a:ext cx="8893175"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GB" altLang="en-US" sz="2800" dirty="0"/>
              <a:t>When liquids or gases are heated, the part closest to the heat source warms first and rises. This is replaced by cooler parts of gas or liquid. This is then heated until the water reaches boiling point. </a:t>
            </a:r>
          </a:p>
          <a:p>
            <a:pPr>
              <a:spcBef>
                <a:spcPct val="0"/>
              </a:spcBef>
              <a:buFontTx/>
              <a:buNone/>
            </a:pPr>
            <a:r>
              <a:rPr lang="en-GB" altLang="en-US" sz="2800" dirty="0"/>
              <a:t>This is called a CONVECTION CURRENT.</a:t>
            </a:r>
          </a:p>
        </p:txBody>
      </p:sp>
      <p:sp>
        <p:nvSpPr>
          <p:cNvPr id="13316" name="TextBox 3">
            <a:extLst>
              <a:ext uri="{FF2B5EF4-FFF2-40B4-BE49-F238E27FC236}">
                <a16:creationId xmlns:a16="http://schemas.microsoft.com/office/drawing/2014/main" id="{DB7AFBA1-5445-43E4-98B2-864B36B73E5C}"/>
              </a:ext>
            </a:extLst>
          </p:cNvPr>
          <p:cNvSpPr txBox="1">
            <a:spLocks noChangeArrowheads="1"/>
          </p:cNvSpPr>
          <p:nvPr/>
        </p:nvSpPr>
        <p:spPr bwMode="auto">
          <a:xfrm>
            <a:off x="1524001" y="1125538"/>
            <a:ext cx="8964613"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a:cs typeface="Arial" panose="020B0604020202020204" pitchFamily="34" charset="0"/>
              </a:rPr>
              <a:t>Heat moves through liquids and gases by convection currents. For example:</a:t>
            </a:r>
            <a:r>
              <a:rPr lang="en-US" altLang="en-US" i="1">
                <a:cs typeface="Arial" panose="020B0604020202020204" pitchFamily="34" charset="0"/>
              </a:rPr>
              <a:t> boiling food or cooking in the oven.</a:t>
            </a:r>
            <a:endParaRPr lang="en-US" altLang="en-US" sz="1500">
              <a:cs typeface="Arial" panose="020B0604020202020204" pitchFamily="34" charset="0"/>
            </a:endParaRPr>
          </a:p>
        </p:txBody>
      </p:sp>
      <p:sp>
        <p:nvSpPr>
          <p:cNvPr id="13317" name="TextBox 13">
            <a:extLst>
              <a:ext uri="{FF2B5EF4-FFF2-40B4-BE49-F238E27FC236}">
                <a16:creationId xmlns:a16="http://schemas.microsoft.com/office/drawing/2014/main" id="{7779503F-A345-418F-B5C3-9AD518AAAB2E}"/>
              </a:ext>
            </a:extLst>
          </p:cNvPr>
          <p:cNvSpPr txBox="1">
            <a:spLocks noChangeArrowheads="1"/>
          </p:cNvSpPr>
          <p:nvPr/>
        </p:nvSpPr>
        <p:spPr bwMode="auto">
          <a:xfrm>
            <a:off x="1703389" y="5084764"/>
            <a:ext cx="2592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13318" name="Picture 2" descr="photo-26.jpg">
            <a:extLst>
              <a:ext uri="{FF2B5EF4-FFF2-40B4-BE49-F238E27FC236}">
                <a16:creationId xmlns:a16="http://schemas.microsoft.com/office/drawing/2014/main" id="{BD7A8BD2-7D7C-48DA-9D53-108E7DFBC868}"/>
              </a:ext>
            </a:extLst>
          </p:cNvPr>
          <p:cNvPicPr>
            <a:picLocks noChangeAspect="1"/>
          </p:cNvPicPr>
          <p:nvPr/>
        </p:nvPicPr>
        <p:blipFill>
          <a:blip r:embed="rId2">
            <a:lum bright="46000" contrast="66000"/>
            <a:extLst>
              <a:ext uri="{28A0092B-C50C-407E-A947-70E740481C1C}">
                <a14:useLocalDpi xmlns:a14="http://schemas.microsoft.com/office/drawing/2010/main" val="0"/>
              </a:ext>
            </a:extLst>
          </a:blip>
          <a:srcRect l="14395" t="31004" r="54257" b="10335"/>
          <a:stretch>
            <a:fillRect/>
          </a:stretch>
        </p:blipFill>
        <p:spPr bwMode="auto">
          <a:xfrm>
            <a:off x="1524001" y="4868864"/>
            <a:ext cx="1465263" cy="198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Box 19">
            <a:extLst>
              <a:ext uri="{FF2B5EF4-FFF2-40B4-BE49-F238E27FC236}">
                <a16:creationId xmlns:a16="http://schemas.microsoft.com/office/drawing/2014/main" id="{DDC73780-0617-4650-95F3-962D7C6C7D14}"/>
              </a:ext>
            </a:extLst>
          </p:cNvPr>
          <p:cNvSpPr txBox="1">
            <a:spLocks noChangeArrowheads="1"/>
          </p:cNvSpPr>
          <p:nvPr/>
        </p:nvSpPr>
        <p:spPr bwMode="auto">
          <a:xfrm>
            <a:off x="2927351" y="5445125"/>
            <a:ext cx="4824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800">
                <a:solidFill>
                  <a:srgbClr val="FF0000"/>
                </a:solidFill>
                <a:cs typeface="Arial" panose="020B0604020202020204" pitchFamily="34" charset="0"/>
              </a:rPr>
              <a:t>In the oven convection currents makes it hotter at the top &amp; cooler at the bottom (this gives </a:t>
            </a:r>
            <a:r>
              <a:rPr lang="en-US" altLang="en-US" sz="1800">
                <a:solidFill>
                  <a:srgbClr val="0070C0"/>
                </a:solidFill>
                <a:cs typeface="Arial" panose="020B0604020202020204" pitchFamily="34" charset="0"/>
              </a:rPr>
              <a:t>different </a:t>
            </a:r>
            <a:r>
              <a:rPr lang="en-US" altLang="en-US" sz="1800" i="1">
                <a:solidFill>
                  <a:srgbClr val="0070C0"/>
                </a:solidFill>
                <a:cs typeface="Arial" panose="020B0604020202020204" pitchFamily="34" charset="0"/>
              </a:rPr>
              <a:t>zones of heat</a:t>
            </a:r>
            <a:r>
              <a:rPr lang="en-US" altLang="en-US" sz="1800">
                <a:solidFill>
                  <a:srgbClr val="0070C0"/>
                </a:solidFill>
                <a:cs typeface="Arial" panose="020B0604020202020204" pitchFamily="34" charset="0"/>
              </a:rPr>
              <a:t>). Useful to cook a variety of foods at different temperatures. </a:t>
            </a:r>
          </a:p>
        </p:txBody>
      </p:sp>
      <p:pic>
        <p:nvPicPr>
          <p:cNvPr id="13320" name="Picture 6" descr="http://grade7scienceheat.wikispaces.com/file/view/conduction.gif/306459088/conduction.gif">
            <a:extLst>
              <a:ext uri="{FF2B5EF4-FFF2-40B4-BE49-F238E27FC236}">
                <a16:creationId xmlns:a16="http://schemas.microsoft.com/office/drawing/2014/main" id="{D25CB2A0-E799-4B75-BFFA-96F8071C5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7164" y="4973638"/>
            <a:ext cx="2890837" cy="1884362"/>
          </a:xfrm>
          <a:prstGeom prst="rect">
            <a:avLst/>
          </a:prstGeom>
          <a:noFill/>
          <a:ln w="9525">
            <a:solidFill>
              <a:schemeClr val="tx1">
                <a:alpha val="81960"/>
              </a:schemeClr>
            </a:solidFill>
            <a:miter lim="800000"/>
            <a:headEnd/>
            <a:tailEnd/>
          </a:ln>
          <a:extLst>
            <a:ext uri="{909E8E84-426E-40DD-AFC4-6F175D3DCCD1}">
              <a14:hiddenFill xmlns:a14="http://schemas.microsoft.com/office/drawing/2010/main">
                <a:solidFill>
                  <a:srgbClr val="FFFFFF"/>
                </a:solidFill>
              </a14:hiddenFill>
            </a:ext>
          </a:extLst>
        </p:spPr>
      </p:pic>
      <p:cxnSp>
        <p:nvCxnSpPr>
          <p:cNvPr id="16" name="Straight Arrow Connector 15">
            <a:extLst>
              <a:ext uri="{FF2B5EF4-FFF2-40B4-BE49-F238E27FC236}">
                <a16:creationId xmlns:a16="http://schemas.microsoft.com/office/drawing/2014/main" id="{8A2F0DB0-790F-4164-9988-3E63CB4C9E35}"/>
              </a:ext>
            </a:extLst>
          </p:cNvPr>
          <p:cNvCxnSpPr/>
          <p:nvPr/>
        </p:nvCxnSpPr>
        <p:spPr>
          <a:xfrm flipH="1">
            <a:off x="2640013" y="4868864"/>
            <a:ext cx="3816350" cy="504825"/>
          </a:xfrm>
          <a:prstGeom prst="straightConnector1">
            <a:avLst/>
          </a:prstGeom>
          <a:ln w="508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501651" y="4868864"/>
            <a:ext cx="2400300" cy="1905000"/>
          </a:xfrm>
          <a:prstGeom prst="rect">
            <a:avLst/>
          </a:prstGeom>
        </p:spPr>
      </p:pic>
      <p:pic>
        <p:nvPicPr>
          <p:cNvPr id="3" name="Picture 2"/>
          <p:cNvPicPr>
            <a:picLocks noChangeAspect="1"/>
          </p:cNvPicPr>
          <p:nvPr/>
        </p:nvPicPr>
        <p:blipFill>
          <a:blip r:embed="rId4"/>
          <a:stretch>
            <a:fillRect/>
          </a:stretch>
        </p:blipFill>
        <p:spPr>
          <a:xfrm>
            <a:off x="7770909" y="5031828"/>
            <a:ext cx="2891330" cy="1742036"/>
          </a:xfrm>
          <a:prstGeom prst="rect">
            <a:avLst/>
          </a:prstGeom>
        </p:spPr>
      </p:pic>
      <p:cxnSp>
        <p:nvCxnSpPr>
          <p:cNvPr id="5" name="Straight Arrow Connector 4"/>
          <p:cNvCxnSpPr/>
          <p:nvPr/>
        </p:nvCxnSpPr>
        <p:spPr>
          <a:xfrm>
            <a:off x="8276897" y="4868864"/>
            <a:ext cx="939677" cy="7121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3843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grilling-steaks-food-dinner_w725_h544">
            <a:hlinkClick r:id="rId2"/>
            <a:extLst>
              <a:ext uri="{FF2B5EF4-FFF2-40B4-BE49-F238E27FC236}">
                <a16:creationId xmlns:a16="http://schemas.microsoft.com/office/drawing/2014/main" id="{88476F61-1728-4424-BDD6-5A712426AE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1176" y="4005263"/>
            <a:ext cx="21129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6" name="Rectangle 2">
            <a:extLst>
              <a:ext uri="{FF2B5EF4-FFF2-40B4-BE49-F238E27FC236}">
                <a16:creationId xmlns:a16="http://schemas.microsoft.com/office/drawing/2014/main" id="{0F1FC3B1-A124-45F9-BD6E-BB8759783E09}"/>
              </a:ext>
            </a:extLst>
          </p:cNvPr>
          <p:cNvSpPr>
            <a:spLocks noGrp="1" noChangeArrowheads="1"/>
          </p:cNvSpPr>
          <p:nvPr>
            <p:ph type="title"/>
          </p:nvPr>
        </p:nvSpPr>
        <p:spPr>
          <a:xfrm>
            <a:off x="1524000" y="274638"/>
            <a:ext cx="9144000" cy="1143000"/>
          </a:xfrm>
          <a:solidFill>
            <a:schemeClr val="bg2">
              <a:lumMod val="20000"/>
              <a:lumOff val="80000"/>
            </a:schemeClr>
          </a:solidFill>
        </p:spPr>
        <p:txBody>
          <a:bodyPr/>
          <a:lstStyle/>
          <a:p>
            <a:pPr algn="l" eaLnBrk="1" hangingPunct="1">
              <a:defRPr/>
            </a:pPr>
            <a:r>
              <a:rPr lang="en-GB" altLang="en-US" dirty="0"/>
              <a:t>Radiation</a:t>
            </a:r>
          </a:p>
        </p:txBody>
      </p:sp>
      <p:sp>
        <p:nvSpPr>
          <p:cNvPr id="14340" name="Rectangle 3">
            <a:extLst>
              <a:ext uri="{FF2B5EF4-FFF2-40B4-BE49-F238E27FC236}">
                <a16:creationId xmlns:a16="http://schemas.microsoft.com/office/drawing/2014/main" id="{A95439FB-D3D7-4514-BD31-672EB5AFD496}"/>
              </a:ext>
            </a:extLst>
          </p:cNvPr>
          <p:cNvSpPr>
            <a:spLocks noGrp="1" noChangeArrowheads="1"/>
          </p:cNvSpPr>
          <p:nvPr>
            <p:ph type="body" idx="1"/>
          </p:nvPr>
        </p:nvSpPr>
        <p:spPr>
          <a:xfrm>
            <a:off x="1524001" y="1412876"/>
            <a:ext cx="8874125" cy="2232025"/>
          </a:xfrm>
        </p:spPr>
        <p:txBody>
          <a:bodyPr/>
          <a:lstStyle/>
          <a:p>
            <a:pPr marL="0" indent="0">
              <a:buNone/>
            </a:pPr>
            <a:r>
              <a:rPr lang="en-GB" altLang="en-US" b="1"/>
              <a:t>T</a:t>
            </a:r>
            <a:r>
              <a:rPr lang="en-GB" altLang="en-US"/>
              <a:t>ransfer of heat by waves which travel through space. If something gets between the heat source and the food, the heat is stopped – it will not get through or round the object.  Two examples of radiation are infrared (the grill) and microwave.</a:t>
            </a:r>
          </a:p>
        </p:txBody>
      </p:sp>
      <p:pic>
        <p:nvPicPr>
          <p:cNvPr id="14341" name="Picture 2" descr="photo-24.jpg">
            <a:extLst>
              <a:ext uri="{FF2B5EF4-FFF2-40B4-BE49-F238E27FC236}">
                <a16:creationId xmlns:a16="http://schemas.microsoft.com/office/drawing/2014/main" id="{A5D3DD06-68C9-4FF7-9536-D9459E2500F9}"/>
              </a:ext>
            </a:extLst>
          </p:cNvPr>
          <p:cNvPicPr>
            <a:picLocks noChangeAspect="1"/>
          </p:cNvPicPr>
          <p:nvPr/>
        </p:nvPicPr>
        <p:blipFill>
          <a:blip r:embed="rId3">
            <a:lum bright="28000" contrast="50000"/>
            <a:extLst>
              <a:ext uri="{28A0092B-C50C-407E-A947-70E740481C1C}">
                <a14:useLocalDpi xmlns:a14="http://schemas.microsoft.com/office/drawing/2010/main" val="0"/>
              </a:ext>
            </a:extLst>
          </a:blip>
          <a:srcRect l="14395" t="36909" r="8858" b="16240"/>
          <a:stretch>
            <a:fillRect/>
          </a:stretch>
        </p:blipFill>
        <p:spPr bwMode="auto">
          <a:xfrm>
            <a:off x="1524000" y="3933825"/>
            <a:ext cx="392430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https://www.mhi-global.com/discover/earth/issue/history/future/renewable/images/about_ph001.jpg">
            <a:extLst>
              <a:ext uri="{FF2B5EF4-FFF2-40B4-BE49-F238E27FC236}">
                <a16:creationId xmlns:a16="http://schemas.microsoft.com/office/drawing/2014/main" id="{FE589648-80AA-4CDE-A2B1-F57AEBF50E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4788" y="3284539"/>
            <a:ext cx="2595562" cy="257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1254126" y="3418874"/>
            <a:ext cx="4171950" cy="3139084"/>
          </a:xfrm>
          <a:prstGeom prst="rect">
            <a:avLst/>
          </a:prstGeom>
        </p:spPr>
      </p:pic>
      <p:pic>
        <p:nvPicPr>
          <p:cNvPr id="3" name="Picture 2"/>
          <p:cNvPicPr>
            <a:picLocks noChangeAspect="1"/>
          </p:cNvPicPr>
          <p:nvPr/>
        </p:nvPicPr>
        <p:blipFill>
          <a:blip r:embed="rId5"/>
          <a:stretch>
            <a:fillRect/>
          </a:stretch>
        </p:blipFill>
        <p:spPr>
          <a:xfrm>
            <a:off x="5321302" y="3503012"/>
            <a:ext cx="2361213" cy="2361213"/>
          </a:xfrm>
          <a:prstGeom prst="rect">
            <a:avLst/>
          </a:prstGeom>
        </p:spPr>
      </p:pic>
      <p:pic>
        <p:nvPicPr>
          <p:cNvPr id="4" name="Picture 3"/>
          <p:cNvPicPr>
            <a:picLocks noChangeAspect="1"/>
          </p:cNvPicPr>
          <p:nvPr/>
        </p:nvPicPr>
        <p:blipFill>
          <a:blip r:embed="rId6"/>
          <a:stretch>
            <a:fillRect/>
          </a:stretch>
        </p:blipFill>
        <p:spPr>
          <a:xfrm>
            <a:off x="7837789" y="3235546"/>
            <a:ext cx="4248707" cy="2628679"/>
          </a:xfrm>
          <a:prstGeom prst="rect">
            <a:avLst/>
          </a:prstGeom>
        </p:spPr>
      </p:pic>
    </p:spTree>
    <p:extLst>
      <p:ext uri="{BB962C8B-B14F-4D97-AF65-F5344CB8AC3E}">
        <p14:creationId xmlns:p14="http://schemas.microsoft.com/office/powerpoint/2010/main" val="3944579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TotalTime>
  <Words>3084</Words>
  <Application>Microsoft Office PowerPoint</Application>
  <PresentationFormat>Widescreen</PresentationFormat>
  <Paragraphs>454</Paragraphs>
  <Slides>50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50</vt:i4>
      </vt:variant>
    </vt:vector>
  </HeadingPairs>
  <TitlesOfParts>
    <vt:vector size="57" baseType="lpstr">
      <vt:lpstr>Arial</vt:lpstr>
      <vt:lpstr>Calibri</vt:lpstr>
      <vt:lpstr>Calibri Light</vt:lpstr>
      <vt:lpstr>Tahoma</vt:lpstr>
      <vt:lpstr>Times New Roman</vt:lpstr>
      <vt:lpstr>Wingdings</vt:lpstr>
      <vt:lpstr>Office Theme</vt:lpstr>
      <vt:lpstr>Food Science</vt:lpstr>
      <vt:lpstr>Why do we cook food?</vt:lpstr>
      <vt:lpstr>Cooking Methods </vt:lpstr>
      <vt:lpstr>Cooking in water</vt:lpstr>
      <vt:lpstr>Cooking with dry heat (oven/grill)</vt:lpstr>
      <vt:lpstr>PowerPoint Presentation</vt:lpstr>
      <vt:lpstr>Conduction</vt:lpstr>
      <vt:lpstr>Convection</vt:lpstr>
      <vt:lpstr>Radiation</vt:lpstr>
      <vt:lpstr>PowerPoint Presentation</vt:lpstr>
      <vt:lpstr>PowerPoint Presentation</vt:lpstr>
      <vt:lpstr>Which fact is wrong?</vt:lpstr>
      <vt:lpstr>Which fact is wrong?</vt:lpstr>
      <vt:lpstr>1. How can I be cooked? 2. Describe the heat transference and the suitability to the food item. </vt:lpstr>
      <vt:lpstr>PowerPoint Presentation</vt:lpstr>
      <vt:lpstr>PowerPoint Presentation</vt:lpstr>
      <vt:lpstr>Examination Questions</vt:lpstr>
      <vt:lpstr>Cooking Methods Homework</vt:lpstr>
      <vt:lpstr>Proteins and Enzymic Browning</vt:lpstr>
      <vt:lpstr>Proteins and Enzymic Browning</vt:lpstr>
      <vt:lpstr>Amino Acids</vt:lpstr>
      <vt:lpstr>PowerPoint Presentation</vt:lpstr>
      <vt:lpstr>Denaturation of Proteins</vt:lpstr>
      <vt:lpstr>PowerPoint Presentation</vt:lpstr>
      <vt:lpstr>Proteins &amp; Enzymic Browning</vt:lpstr>
      <vt:lpstr>Oxidation </vt:lpstr>
      <vt:lpstr>Quick Test:</vt:lpstr>
      <vt:lpstr>Practice Questions:</vt:lpstr>
      <vt:lpstr>PowerPoint Presentation</vt:lpstr>
      <vt:lpstr>Carbohydrates </vt:lpstr>
      <vt:lpstr>Gelatinisation </vt:lpstr>
      <vt:lpstr>Modified Starch</vt:lpstr>
      <vt:lpstr>Dextrinisation</vt:lpstr>
      <vt:lpstr>Caramelisation </vt:lpstr>
      <vt:lpstr>Carbohydrates Test</vt:lpstr>
      <vt:lpstr>Carbohydrates test cont……..</vt:lpstr>
      <vt:lpstr>PowerPoint Presentation</vt:lpstr>
      <vt:lpstr>PowerPoint Presentation</vt:lpstr>
      <vt:lpstr>Fats &amp; Oils: Shortening Properties</vt:lpstr>
      <vt:lpstr>Fats &amp; Oils: Plasticity</vt:lpstr>
      <vt:lpstr>Fats &amp; Oils: Aeration </vt:lpstr>
      <vt:lpstr>Fats &amp; Oils:  Emulsions</vt:lpstr>
      <vt:lpstr>Fats &amp; Oils Test</vt:lpstr>
      <vt:lpstr>Fats &amp; Oils Test cont………</vt:lpstr>
      <vt:lpstr>PowerPoint Presentation</vt:lpstr>
      <vt:lpstr>Quick Test</vt:lpstr>
      <vt:lpstr>Test cont……….</vt:lpstr>
      <vt:lpstr>PowerPoint Presentation</vt:lpstr>
      <vt:lpstr>Cont………….</vt:lpstr>
      <vt:lpstr>Food Science Homework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Science</dc:title>
  <dc:creator>clare yeoman</dc:creator>
  <cp:lastModifiedBy>BULLARD, Gary</cp:lastModifiedBy>
  <cp:revision>7</cp:revision>
  <dcterms:created xsi:type="dcterms:W3CDTF">2019-08-16T11:52:25Z</dcterms:created>
  <dcterms:modified xsi:type="dcterms:W3CDTF">2020-03-23T13:38:34Z</dcterms:modified>
</cp:coreProperties>
</file>