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ABD7D2-5AF9-4F07-BDB5-9D8747AEE585}"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301585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BD7D2-5AF9-4F07-BDB5-9D8747AEE585}"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201486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BD7D2-5AF9-4F07-BDB5-9D8747AEE585}"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39239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BD7D2-5AF9-4F07-BDB5-9D8747AEE585}"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22259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ABD7D2-5AF9-4F07-BDB5-9D8747AEE585}" type="datetimeFigureOut">
              <a:rPr lang="en-GB" smtClean="0"/>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216672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ABD7D2-5AF9-4F07-BDB5-9D8747AEE585}"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92676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ABD7D2-5AF9-4F07-BDB5-9D8747AEE585}" type="datetimeFigureOut">
              <a:rPr lang="en-GB" smtClean="0"/>
              <a:t>10/12/2019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244332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ABD7D2-5AF9-4F07-BDB5-9D8747AEE585}" type="datetimeFigureOut">
              <a:rPr lang="en-GB" smtClean="0"/>
              <a:t>10/12/2019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15436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BD7D2-5AF9-4F07-BDB5-9D8747AEE585}" type="datetimeFigureOut">
              <a:rPr lang="en-GB" smtClean="0"/>
              <a:t>10/12/2019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422424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ABD7D2-5AF9-4F07-BDB5-9D8747AEE585}"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293134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ABD7D2-5AF9-4F07-BDB5-9D8747AEE585}" type="datetimeFigureOut">
              <a:rPr lang="en-GB" smtClean="0"/>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127B5-C844-4A49-A49F-5A65D6A1B6C8}" type="slidenum">
              <a:rPr lang="en-GB" smtClean="0"/>
              <a:t>‹#›</a:t>
            </a:fld>
            <a:endParaRPr lang="en-GB"/>
          </a:p>
        </p:txBody>
      </p:sp>
    </p:spTree>
    <p:extLst>
      <p:ext uri="{BB962C8B-B14F-4D97-AF65-F5344CB8AC3E}">
        <p14:creationId xmlns:p14="http://schemas.microsoft.com/office/powerpoint/2010/main" val="176158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BD7D2-5AF9-4F07-BDB5-9D8747AEE585}" type="datetimeFigureOut">
              <a:rPr lang="en-GB" smtClean="0"/>
              <a:t>10/12/2019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127B5-C844-4A49-A49F-5A65D6A1B6C8}" type="slidenum">
              <a:rPr lang="en-GB" smtClean="0"/>
              <a:t>‹#›</a:t>
            </a:fld>
            <a:endParaRPr lang="en-GB"/>
          </a:p>
        </p:txBody>
      </p:sp>
    </p:spTree>
    <p:extLst>
      <p:ext uri="{BB962C8B-B14F-4D97-AF65-F5344CB8AC3E}">
        <p14:creationId xmlns:p14="http://schemas.microsoft.com/office/powerpoint/2010/main" val="2814740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cr.org.uk/Images/294572-change-management.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16" y="0"/>
            <a:ext cx="3685309" cy="3731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30909" y="138545"/>
            <a:ext cx="2417713" cy="3323987"/>
          </a:xfrm>
          <a:prstGeom prst="rect">
            <a:avLst/>
          </a:prstGeom>
          <a:noFill/>
        </p:spPr>
        <p:txBody>
          <a:bodyPr wrap="none" rtlCol="0">
            <a:spAutoFit/>
          </a:bodyPr>
          <a:lstStyle/>
          <a:p>
            <a:pPr marL="285750" indent="-285750">
              <a:buFont typeface="Arial" panose="020B0604020202020204" pitchFamily="34" charset="0"/>
              <a:buChar char="•"/>
            </a:pPr>
            <a:r>
              <a:rPr lang="en-GB" sz="1400" b="1" u="sng" dirty="0" smtClean="0"/>
              <a:t>External Drivers of change</a:t>
            </a:r>
            <a:r>
              <a:rPr lang="en-GB" sz="1400" dirty="0" smtClean="0"/>
              <a:t/>
            </a:r>
            <a:br>
              <a:rPr lang="en-GB" sz="1400" dirty="0" smtClean="0"/>
            </a:br>
            <a:endParaRPr lang="en-GB" sz="1400" dirty="0" smtClean="0"/>
          </a:p>
          <a:p>
            <a:pPr marL="285750" indent="-285750">
              <a:buFont typeface="Arial" panose="020B0604020202020204" pitchFamily="34" charset="0"/>
              <a:buChar char="•"/>
            </a:pPr>
            <a:r>
              <a:rPr lang="en-GB" sz="1400" dirty="0" smtClean="0"/>
              <a:t>Technology</a:t>
            </a:r>
          </a:p>
          <a:p>
            <a:pPr lvl="1"/>
            <a:r>
              <a:rPr lang="en-GB" sz="1400" dirty="0" smtClean="0"/>
              <a:t/>
            </a:r>
            <a:br>
              <a:rPr lang="en-GB" sz="1400" dirty="0" smtClean="0"/>
            </a:br>
            <a:r>
              <a:rPr lang="en-GB" sz="1400" dirty="0" smtClean="0"/>
              <a:t>	</a:t>
            </a:r>
          </a:p>
          <a:p>
            <a:pPr marL="285750" indent="-285750">
              <a:buFont typeface="Arial" panose="020B0604020202020204" pitchFamily="34" charset="0"/>
              <a:buChar char="•"/>
            </a:pPr>
            <a:r>
              <a:rPr lang="en-GB" sz="1400" dirty="0" smtClean="0"/>
              <a:t>Market changes</a:t>
            </a:r>
          </a:p>
          <a:p>
            <a:r>
              <a:rPr lang="en-GB" sz="1400" dirty="0" smtClean="0"/>
              <a:t/>
            </a:r>
            <a:br>
              <a:rPr lang="en-GB" sz="1400" dirty="0" smtClean="0"/>
            </a:br>
            <a:endParaRPr lang="en-GB" sz="1400" dirty="0" smtClean="0"/>
          </a:p>
          <a:p>
            <a:pPr marL="285750" indent="-285750">
              <a:buFont typeface="Arial" panose="020B0604020202020204" pitchFamily="34" charset="0"/>
              <a:buChar char="•"/>
            </a:pPr>
            <a:r>
              <a:rPr lang="en-GB" sz="1400" dirty="0" smtClean="0"/>
              <a:t>Legislation</a:t>
            </a:r>
            <a:br>
              <a:rPr lang="en-GB" sz="1400" dirty="0" smtClean="0"/>
            </a:br>
            <a:r>
              <a:rPr lang="en-GB" sz="1400" dirty="0" smtClean="0"/>
              <a:t/>
            </a:r>
            <a:br>
              <a:rPr lang="en-GB" sz="1400" dirty="0" smtClean="0"/>
            </a:br>
            <a:endParaRPr lang="en-GB" sz="1400" dirty="0" smtClean="0"/>
          </a:p>
          <a:p>
            <a:pPr marL="285750" indent="-285750">
              <a:buFont typeface="Arial" panose="020B0604020202020204" pitchFamily="34" charset="0"/>
              <a:buChar char="•"/>
            </a:pPr>
            <a:r>
              <a:rPr lang="en-GB" sz="1400" dirty="0" smtClean="0"/>
              <a:t>Work Force</a:t>
            </a:r>
            <a:br>
              <a:rPr lang="en-GB" sz="1400" dirty="0" smtClean="0"/>
            </a:br>
            <a:r>
              <a:rPr lang="en-GB" sz="1400" dirty="0" smtClean="0"/>
              <a:t/>
            </a:r>
            <a:br>
              <a:rPr lang="en-GB" sz="1400" dirty="0" smtClean="0"/>
            </a:br>
            <a:endParaRPr lang="en-GB" sz="1400" dirty="0" smtClean="0"/>
          </a:p>
          <a:p>
            <a:pPr marL="285750" indent="-285750">
              <a:buFont typeface="Arial" panose="020B0604020202020204" pitchFamily="34" charset="0"/>
              <a:buChar char="•"/>
            </a:pPr>
            <a:r>
              <a:rPr lang="en-GB" sz="1400" dirty="0" smtClean="0"/>
              <a:t>Economy</a:t>
            </a:r>
            <a:endParaRPr lang="en-GB" sz="1400" dirty="0"/>
          </a:p>
        </p:txBody>
      </p:sp>
      <p:sp>
        <p:nvSpPr>
          <p:cNvPr id="6" name="Rounded Rectangle 5"/>
          <p:cNvSpPr/>
          <p:nvPr/>
        </p:nvSpPr>
        <p:spPr>
          <a:xfrm>
            <a:off x="69276" y="3828483"/>
            <a:ext cx="3685309" cy="27847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0909" y="3870036"/>
            <a:ext cx="2438488" cy="307777"/>
          </a:xfrm>
          <a:prstGeom prst="rect">
            <a:avLst/>
          </a:prstGeom>
          <a:noFill/>
        </p:spPr>
        <p:txBody>
          <a:bodyPr wrap="none" rtlCol="0">
            <a:spAutoFit/>
          </a:bodyPr>
          <a:lstStyle/>
          <a:p>
            <a:pPr marL="285750" indent="-285750">
              <a:buFont typeface="Arial" panose="020B0604020202020204" pitchFamily="34" charset="0"/>
              <a:buChar char="•"/>
            </a:pPr>
            <a:r>
              <a:rPr lang="en-GB" sz="1400" b="1" u="sng" dirty="0" smtClean="0"/>
              <a:t>Internal Drivers of change</a:t>
            </a:r>
            <a:r>
              <a:rPr lang="en-GB" sz="1400" dirty="0" smtClean="0"/>
              <a:t>;</a:t>
            </a:r>
          </a:p>
        </p:txBody>
      </p:sp>
      <p:sp>
        <p:nvSpPr>
          <p:cNvPr id="8" name="Rounded Rectangle 7"/>
          <p:cNvSpPr/>
          <p:nvPr/>
        </p:nvSpPr>
        <p:spPr>
          <a:xfrm>
            <a:off x="3916218" y="0"/>
            <a:ext cx="3685309" cy="3731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936065" y="195454"/>
            <a:ext cx="3645613" cy="3539430"/>
          </a:xfrm>
          <a:prstGeom prst="rect">
            <a:avLst/>
          </a:prstGeom>
          <a:noFill/>
        </p:spPr>
        <p:txBody>
          <a:bodyPr wrap="none" rtlCol="0">
            <a:spAutoFit/>
          </a:bodyPr>
          <a:lstStyle/>
          <a:p>
            <a:pPr marL="285750" indent="-285750">
              <a:buFont typeface="Arial" panose="020B0604020202020204" pitchFamily="34" charset="0"/>
              <a:buChar char="•"/>
            </a:pPr>
            <a:r>
              <a:rPr lang="en-GB" sz="1400" b="1" u="sng" dirty="0" smtClean="0"/>
              <a:t>Theories of change – McKinsey’s 7 S model</a:t>
            </a:r>
            <a:br>
              <a:rPr lang="en-GB" sz="1400" b="1" u="sng" dirty="0" smtClean="0"/>
            </a:br>
            <a:endParaRPr lang="en-GB" sz="1400" b="1" u="sng" dirty="0" smtClean="0"/>
          </a:p>
          <a:p>
            <a:pPr marL="285750" indent="-285750">
              <a:buFont typeface="Arial" panose="020B0604020202020204" pitchFamily="34" charset="0"/>
              <a:buChar char="•"/>
            </a:pPr>
            <a:r>
              <a:rPr lang="en-GB" sz="1400" b="1" u="sng" dirty="0" smtClean="0"/>
              <a:t>S</a:t>
            </a:r>
            <a:br>
              <a:rPr lang="en-GB" sz="1400" b="1" u="sng" dirty="0" smtClean="0"/>
            </a:br>
            <a:endParaRPr lang="en-GB" sz="1400" b="1" u="sng" dirty="0" smtClean="0"/>
          </a:p>
          <a:p>
            <a:pPr marL="285750" indent="-285750">
              <a:buFont typeface="Arial" panose="020B0604020202020204" pitchFamily="34" charset="0"/>
              <a:buChar char="•"/>
            </a:pPr>
            <a:r>
              <a:rPr lang="en-GB" sz="1400" b="1" u="sng" dirty="0" smtClean="0"/>
              <a:t>S</a:t>
            </a:r>
            <a:br>
              <a:rPr lang="en-GB" sz="1400" b="1" u="sng" dirty="0" smtClean="0"/>
            </a:br>
            <a:endParaRPr lang="en-GB" sz="1400" b="1" u="sng" dirty="0" smtClean="0"/>
          </a:p>
          <a:p>
            <a:pPr marL="285750" indent="-285750">
              <a:buFont typeface="Arial" panose="020B0604020202020204" pitchFamily="34" charset="0"/>
              <a:buChar char="•"/>
            </a:pPr>
            <a:r>
              <a:rPr lang="en-GB" sz="1400" b="1" u="sng" dirty="0" smtClean="0"/>
              <a:t>S</a:t>
            </a:r>
            <a:br>
              <a:rPr lang="en-GB" sz="1400" b="1" u="sng" dirty="0" smtClean="0"/>
            </a:br>
            <a:endParaRPr lang="en-GB" sz="1400" b="1" u="sng" dirty="0" smtClean="0"/>
          </a:p>
          <a:p>
            <a:pPr marL="285750" indent="-285750">
              <a:buFont typeface="Arial" panose="020B0604020202020204" pitchFamily="34" charset="0"/>
              <a:buChar char="•"/>
            </a:pPr>
            <a:r>
              <a:rPr lang="en-GB" sz="1400" b="1" u="sng" dirty="0" smtClean="0"/>
              <a:t>S</a:t>
            </a:r>
            <a:br>
              <a:rPr lang="en-GB" sz="1400" b="1" u="sng" dirty="0" smtClean="0"/>
            </a:br>
            <a:endParaRPr lang="en-GB" sz="1400" b="1" u="sng" dirty="0" smtClean="0"/>
          </a:p>
          <a:p>
            <a:pPr marL="285750" indent="-285750">
              <a:buFont typeface="Arial" panose="020B0604020202020204" pitchFamily="34" charset="0"/>
              <a:buChar char="•"/>
            </a:pPr>
            <a:r>
              <a:rPr lang="en-GB" sz="1400" b="1" u="sng" dirty="0" smtClean="0"/>
              <a:t>S</a:t>
            </a:r>
            <a:br>
              <a:rPr lang="en-GB" sz="1400" b="1" u="sng" dirty="0" smtClean="0"/>
            </a:br>
            <a:endParaRPr lang="en-GB" sz="1400" b="1" u="sng" dirty="0" smtClean="0"/>
          </a:p>
          <a:p>
            <a:pPr marL="285750" indent="-285750">
              <a:buFont typeface="Arial" panose="020B0604020202020204" pitchFamily="34" charset="0"/>
              <a:buChar char="•"/>
            </a:pPr>
            <a:r>
              <a:rPr lang="en-GB" sz="1400" b="1" u="sng" dirty="0" smtClean="0"/>
              <a:t>S</a:t>
            </a:r>
            <a:br>
              <a:rPr lang="en-GB" sz="1400" b="1" u="sng" dirty="0" smtClean="0"/>
            </a:br>
            <a:endParaRPr lang="en-GB" sz="1400" b="1" u="sng" dirty="0" smtClean="0"/>
          </a:p>
          <a:p>
            <a:pPr marL="285750" indent="-285750">
              <a:buFont typeface="Arial" panose="020B0604020202020204" pitchFamily="34" charset="0"/>
              <a:buChar char="•"/>
            </a:pPr>
            <a:r>
              <a:rPr lang="en-GB" sz="1400" b="1" u="sng" dirty="0" smtClean="0"/>
              <a:t>S</a:t>
            </a:r>
            <a:r>
              <a:rPr lang="en-GB" sz="1400" dirty="0" smtClean="0"/>
              <a:t/>
            </a:r>
            <a:br>
              <a:rPr lang="en-GB" sz="1400" dirty="0" smtClean="0"/>
            </a:br>
            <a:endParaRPr lang="en-GB" sz="1400" dirty="0" smtClean="0"/>
          </a:p>
        </p:txBody>
      </p:sp>
      <p:sp>
        <p:nvSpPr>
          <p:cNvPr id="10" name="Rounded Rectangle 9"/>
          <p:cNvSpPr/>
          <p:nvPr/>
        </p:nvSpPr>
        <p:spPr>
          <a:xfrm>
            <a:off x="3851485" y="3828483"/>
            <a:ext cx="3685309" cy="29279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880704" y="3870036"/>
            <a:ext cx="3672800" cy="523220"/>
          </a:xfrm>
          <a:prstGeom prst="rect">
            <a:avLst/>
          </a:prstGeom>
          <a:noFill/>
        </p:spPr>
        <p:txBody>
          <a:bodyPr wrap="none" rtlCol="0">
            <a:spAutoFit/>
          </a:bodyPr>
          <a:lstStyle/>
          <a:p>
            <a:pPr marL="285750" indent="-285750">
              <a:buFont typeface="Arial" panose="020B0604020202020204" pitchFamily="34" charset="0"/>
              <a:buChar char="•"/>
            </a:pPr>
            <a:r>
              <a:rPr lang="en-GB" sz="1400" b="1" u="sng" dirty="0" smtClean="0"/>
              <a:t>Theories of change – </a:t>
            </a:r>
            <a:r>
              <a:rPr lang="en-GB" sz="1400" b="1" u="sng" dirty="0" err="1" smtClean="0"/>
              <a:t>Kotters</a:t>
            </a:r>
            <a:r>
              <a:rPr lang="en-GB" sz="1400" b="1" u="sng" dirty="0" smtClean="0"/>
              <a:t> 8 step process</a:t>
            </a:r>
            <a:r>
              <a:rPr lang="en-GB" sz="1400" dirty="0" smtClean="0"/>
              <a:t/>
            </a:r>
            <a:br>
              <a:rPr lang="en-GB" sz="1400" dirty="0" smtClean="0"/>
            </a:br>
            <a:endParaRPr lang="en-GB" sz="1400" dirty="0" smtClean="0"/>
          </a:p>
        </p:txBody>
      </p:sp>
      <p:sp>
        <p:nvSpPr>
          <p:cNvPr id="12" name="Rounded Rectangle 11"/>
          <p:cNvSpPr/>
          <p:nvPr/>
        </p:nvSpPr>
        <p:spPr>
          <a:xfrm>
            <a:off x="7716903" y="4959926"/>
            <a:ext cx="4336552" cy="1796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716903" y="4980831"/>
            <a:ext cx="3532988" cy="2031325"/>
          </a:xfrm>
          <a:prstGeom prst="rect">
            <a:avLst/>
          </a:prstGeom>
          <a:noFill/>
        </p:spPr>
        <p:txBody>
          <a:bodyPr wrap="square" rtlCol="0">
            <a:spAutoFit/>
          </a:bodyPr>
          <a:lstStyle/>
          <a:p>
            <a:pPr marL="285750" indent="-285750">
              <a:buFont typeface="Arial" panose="020B0604020202020204" pitchFamily="34" charset="0"/>
              <a:buChar char="•"/>
            </a:pPr>
            <a:r>
              <a:rPr lang="en-GB" sz="1400" b="1" u="sng" dirty="0" smtClean="0"/>
              <a:t>Theories of change – </a:t>
            </a:r>
            <a:r>
              <a:rPr lang="en-GB" sz="1400" b="1" u="sng" dirty="0" err="1" smtClean="0"/>
              <a:t>Lewins</a:t>
            </a:r>
            <a:r>
              <a:rPr lang="en-GB" sz="1400" b="1" u="sng" dirty="0" smtClean="0"/>
              <a:t> Change Management Theory</a:t>
            </a:r>
            <a:br>
              <a:rPr lang="en-GB" sz="1400" b="1" u="sng" dirty="0" smtClean="0"/>
            </a:br>
            <a:endParaRPr lang="en-GB" sz="1400" b="1" u="sng" dirty="0" smtClean="0"/>
          </a:p>
          <a:p>
            <a:pPr marL="285750" indent="-285750">
              <a:buFont typeface="Arial" panose="020B0604020202020204" pitchFamily="34" charset="0"/>
              <a:buChar char="•"/>
            </a:pPr>
            <a:r>
              <a:rPr lang="en-GB" sz="1400" b="1" dirty="0" smtClean="0"/>
              <a:t>U</a:t>
            </a:r>
            <a:r>
              <a:rPr lang="en-GB" sz="1400" b="1" u="sng" dirty="0" smtClean="0"/>
              <a:t/>
            </a:r>
            <a:br>
              <a:rPr lang="en-GB" sz="1400" b="1" u="sng" dirty="0" smtClean="0"/>
            </a:br>
            <a:endParaRPr lang="en-GB" sz="1400" b="1" u="sng" dirty="0" smtClean="0"/>
          </a:p>
          <a:p>
            <a:pPr marL="285750" indent="-285750">
              <a:buFont typeface="Arial" panose="020B0604020202020204" pitchFamily="34" charset="0"/>
              <a:buChar char="•"/>
            </a:pPr>
            <a:r>
              <a:rPr lang="en-GB" sz="1400" b="1" dirty="0" smtClean="0"/>
              <a:t>C</a:t>
            </a:r>
            <a:br>
              <a:rPr lang="en-GB" sz="1400" b="1" dirty="0" smtClean="0"/>
            </a:br>
            <a:endParaRPr lang="en-GB" sz="1400" b="1" dirty="0" smtClean="0"/>
          </a:p>
          <a:p>
            <a:pPr marL="285750" indent="-285750">
              <a:buFont typeface="Arial" panose="020B0604020202020204" pitchFamily="34" charset="0"/>
              <a:buChar char="•"/>
            </a:pPr>
            <a:r>
              <a:rPr lang="en-GB" sz="1400" b="1" dirty="0" smtClean="0"/>
              <a:t>R</a:t>
            </a:r>
            <a:r>
              <a:rPr lang="en-GB" sz="1400" dirty="0" smtClean="0"/>
              <a:t/>
            </a:r>
            <a:br>
              <a:rPr lang="en-GB" sz="1400" dirty="0" smtClean="0"/>
            </a:br>
            <a:endParaRPr lang="en-GB" sz="1400" dirty="0" smtClean="0"/>
          </a:p>
        </p:txBody>
      </p:sp>
      <p:sp>
        <p:nvSpPr>
          <p:cNvPr id="14" name="Rounded Rectangle 13"/>
          <p:cNvSpPr/>
          <p:nvPr/>
        </p:nvSpPr>
        <p:spPr>
          <a:xfrm>
            <a:off x="7691294" y="41565"/>
            <a:ext cx="4362162" cy="2969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975619" y="41566"/>
            <a:ext cx="3710344" cy="307777"/>
          </a:xfrm>
          <a:prstGeom prst="rect">
            <a:avLst/>
          </a:prstGeom>
          <a:noFill/>
        </p:spPr>
        <p:txBody>
          <a:bodyPr wrap="square" rtlCol="0">
            <a:spAutoFit/>
          </a:bodyPr>
          <a:lstStyle/>
          <a:p>
            <a:pPr marL="285750" indent="-285750">
              <a:buFont typeface="Arial" panose="020B0604020202020204" pitchFamily="34" charset="0"/>
              <a:buChar char="•"/>
            </a:pPr>
            <a:r>
              <a:rPr lang="en-GB" sz="1400" b="1" u="sng" dirty="0" smtClean="0"/>
              <a:t>Ways to plan for and manage change</a:t>
            </a:r>
            <a:endParaRPr lang="en-GB" sz="1400" b="1" u="sng" dirty="0"/>
          </a:p>
        </p:txBody>
      </p:sp>
      <p:sp>
        <p:nvSpPr>
          <p:cNvPr id="16" name="Rounded Rectangle 15"/>
          <p:cNvSpPr/>
          <p:nvPr/>
        </p:nvSpPr>
        <p:spPr>
          <a:xfrm>
            <a:off x="7633694" y="3094185"/>
            <a:ext cx="4493651" cy="17918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777020" y="3066477"/>
            <a:ext cx="3875517" cy="307777"/>
          </a:xfrm>
          <a:prstGeom prst="rect">
            <a:avLst/>
          </a:prstGeom>
          <a:noFill/>
        </p:spPr>
        <p:txBody>
          <a:bodyPr wrap="square" rtlCol="0">
            <a:spAutoFit/>
          </a:bodyPr>
          <a:lstStyle/>
          <a:p>
            <a:pPr marL="285750" indent="-285750">
              <a:buFont typeface="Arial" panose="020B0604020202020204" pitchFamily="34" charset="0"/>
              <a:buChar char="•"/>
            </a:pPr>
            <a:r>
              <a:rPr lang="en-GB" sz="1400" b="1" u="sng" dirty="0" smtClean="0"/>
              <a:t>Possible barriers to change.</a:t>
            </a:r>
            <a:endParaRPr lang="en-GB" sz="1400" b="1" u="sng" dirty="0"/>
          </a:p>
        </p:txBody>
      </p:sp>
      <p:sp>
        <p:nvSpPr>
          <p:cNvPr id="2" name="Rectangle 1"/>
          <p:cNvSpPr/>
          <p:nvPr/>
        </p:nvSpPr>
        <p:spPr>
          <a:xfrm>
            <a:off x="55416" y="6508569"/>
            <a:ext cx="5809732" cy="369332"/>
          </a:xfrm>
          <a:prstGeom prst="rect">
            <a:avLst/>
          </a:prstGeom>
        </p:spPr>
        <p:txBody>
          <a:bodyPr wrap="none">
            <a:spAutoFit/>
          </a:bodyPr>
          <a:lstStyle/>
          <a:p>
            <a:r>
              <a:rPr lang="en-GB" dirty="0">
                <a:hlinkClick r:id="rId2"/>
              </a:rPr>
              <a:t>https://ocr.org.uk/Images/294572-change-management.pdf</a:t>
            </a:r>
            <a:endParaRPr lang="en-GB" dirty="0"/>
          </a:p>
        </p:txBody>
      </p:sp>
    </p:spTree>
    <p:extLst>
      <p:ext uri="{BB962C8B-B14F-4D97-AF65-F5344CB8AC3E}">
        <p14:creationId xmlns:p14="http://schemas.microsoft.com/office/powerpoint/2010/main" val="296498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16" y="0"/>
            <a:ext cx="3685309" cy="3731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2362" y="41565"/>
            <a:ext cx="3602182" cy="523220"/>
          </a:xfrm>
          <a:prstGeom prst="rect">
            <a:avLst/>
          </a:prstGeom>
          <a:noFill/>
        </p:spPr>
        <p:txBody>
          <a:bodyPr wrap="square" rtlCol="0">
            <a:spAutoFit/>
          </a:bodyPr>
          <a:lstStyle/>
          <a:p>
            <a:pPr marL="285750" indent="-285750">
              <a:buFont typeface="Arial" panose="020B0604020202020204" pitchFamily="34" charset="0"/>
              <a:buChar char="•"/>
            </a:pPr>
            <a:r>
              <a:rPr lang="en-GB" sz="1400" b="1" u="sng" dirty="0" smtClean="0"/>
              <a:t>Possible impacts of change on the business</a:t>
            </a:r>
            <a:endParaRPr lang="en-GB" sz="1400" b="1" u="sng" dirty="0"/>
          </a:p>
        </p:txBody>
      </p:sp>
      <p:sp>
        <p:nvSpPr>
          <p:cNvPr id="6" name="Rounded Rectangle 5"/>
          <p:cNvSpPr/>
          <p:nvPr/>
        </p:nvSpPr>
        <p:spPr>
          <a:xfrm>
            <a:off x="69276" y="3828483"/>
            <a:ext cx="3685309" cy="27847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5730" y="3959272"/>
            <a:ext cx="3737305" cy="307777"/>
          </a:xfrm>
          <a:prstGeom prst="rect">
            <a:avLst/>
          </a:prstGeom>
          <a:noFill/>
        </p:spPr>
        <p:txBody>
          <a:bodyPr wrap="none" rtlCol="0">
            <a:spAutoFit/>
          </a:bodyPr>
          <a:lstStyle/>
          <a:p>
            <a:pPr marL="285750" indent="-285750">
              <a:buFont typeface="Arial" panose="020B0604020202020204" pitchFamily="34" charset="0"/>
              <a:buChar char="•"/>
            </a:pPr>
            <a:r>
              <a:rPr lang="en-GB" sz="1400" b="1" u="sng" dirty="0" smtClean="0"/>
              <a:t>Possible impacts of change on stakeholders</a:t>
            </a:r>
            <a:r>
              <a:rPr lang="en-GB" sz="1400" dirty="0" smtClean="0"/>
              <a:t>;</a:t>
            </a:r>
          </a:p>
        </p:txBody>
      </p:sp>
      <p:sp>
        <p:nvSpPr>
          <p:cNvPr id="8" name="Rounded Rectangle 7"/>
          <p:cNvSpPr/>
          <p:nvPr/>
        </p:nvSpPr>
        <p:spPr>
          <a:xfrm>
            <a:off x="3916218" y="0"/>
            <a:ext cx="3685309" cy="3731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851485" y="3943926"/>
            <a:ext cx="3750042" cy="28124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763927" y="4148604"/>
            <a:ext cx="3938001" cy="523220"/>
          </a:xfrm>
          <a:prstGeom prst="rect">
            <a:avLst/>
          </a:prstGeom>
          <a:noFill/>
        </p:spPr>
        <p:txBody>
          <a:bodyPr wrap="none" rtlCol="0">
            <a:spAutoFit/>
          </a:bodyPr>
          <a:lstStyle/>
          <a:p>
            <a:pPr marL="285750" indent="-285750">
              <a:buFont typeface="Arial" panose="020B0604020202020204" pitchFamily="34" charset="0"/>
              <a:buChar char="•"/>
            </a:pPr>
            <a:r>
              <a:rPr lang="en-GB" sz="1400" b="1" u="sng" dirty="0" smtClean="0"/>
              <a:t>The need to monitor change against objectives</a:t>
            </a:r>
            <a:br>
              <a:rPr lang="en-GB" sz="1400" b="1" u="sng" dirty="0" smtClean="0"/>
            </a:br>
            <a:endParaRPr lang="en-GB" sz="1400" b="1" u="sng" dirty="0" smtClean="0"/>
          </a:p>
        </p:txBody>
      </p:sp>
      <p:sp>
        <p:nvSpPr>
          <p:cNvPr id="12" name="Rounded Rectangle 11"/>
          <p:cNvSpPr/>
          <p:nvPr/>
        </p:nvSpPr>
        <p:spPr>
          <a:xfrm>
            <a:off x="7716903" y="4959926"/>
            <a:ext cx="4336552" cy="1796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716903" y="4980831"/>
            <a:ext cx="3532988" cy="523220"/>
          </a:xfrm>
          <a:prstGeom prst="rect">
            <a:avLst/>
          </a:prstGeom>
          <a:noFill/>
        </p:spPr>
        <p:txBody>
          <a:bodyPr wrap="square" rtlCol="0">
            <a:spAutoFit/>
          </a:bodyPr>
          <a:lstStyle/>
          <a:p>
            <a:pPr marL="285750" indent="-285750">
              <a:buFont typeface="Arial" panose="020B0604020202020204" pitchFamily="34" charset="0"/>
              <a:buChar char="•"/>
            </a:pPr>
            <a:r>
              <a:rPr lang="en-GB" sz="1400" b="1" u="sng" dirty="0" smtClean="0"/>
              <a:t>Qualitative data</a:t>
            </a:r>
            <a:br>
              <a:rPr lang="en-GB" sz="1400" b="1" u="sng" dirty="0" smtClean="0"/>
            </a:br>
            <a:endParaRPr lang="en-GB" sz="1400" b="1" u="sng" dirty="0" smtClean="0"/>
          </a:p>
        </p:txBody>
      </p:sp>
      <p:sp>
        <p:nvSpPr>
          <p:cNvPr id="14" name="Rounded Rectangle 13"/>
          <p:cNvSpPr/>
          <p:nvPr/>
        </p:nvSpPr>
        <p:spPr>
          <a:xfrm>
            <a:off x="7691294" y="41565"/>
            <a:ext cx="4362162" cy="29694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633694" y="3094185"/>
            <a:ext cx="4493651" cy="17918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777020" y="3066477"/>
            <a:ext cx="3875517" cy="307777"/>
          </a:xfrm>
          <a:prstGeom prst="rect">
            <a:avLst/>
          </a:prstGeom>
          <a:noFill/>
        </p:spPr>
        <p:txBody>
          <a:bodyPr wrap="square" rtlCol="0">
            <a:spAutoFit/>
          </a:bodyPr>
          <a:lstStyle/>
          <a:p>
            <a:pPr marL="285750" indent="-285750">
              <a:buFont typeface="Arial" panose="020B0604020202020204" pitchFamily="34" charset="0"/>
              <a:buChar char="•"/>
            </a:pPr>
            <a:r>
              <a:rPr lang="en-GB" sz="1400" b="1" u="sng" dirty="0" smtClean="0"/>
              <a:t>Quantitative data.</a:t>
            </a:r>
            <a:endParaRPr lang="en-GB" sz="1400" b="1" u="sng" dirty="0"/>
          </a:p>
        </p:txBody>
      </p:sp>
      <p:sp>
        <p:nvSpPr>
          <p:cNvPr id="18" name="TextBox 17"/>
          <p:cNvSpPr txBox="1"/>
          <p:nvPr/>
        </p:nvSpPr>
        <p:spPr>
          <a:xfrm>
            <a:off x="4107793" y="104713"/>
            <a:ext cx="3509818" cy="954107"/>
          </a:xfrm>
          <a:prstGeom prst="rect">
            <a:avLst/>
          </a:prstGeom>
          <a:noFill/>
        </p:spPr>
        <p:txBody>
          <a:bodyPr wrap="square" rtlCol="0">
            <a:spAutoFit/>
          </a:bodyPr>
          <a:lstStyle/>
          <a:p>
            <a:pPr marL="285750" indent="-285750">
              <a:buFont typeface="Arial" panose="020B0604020202020204" pitchFamily="34" charset="0"/>
              <a:buChar char="•"/>
            </a:pPr>
            <a:r>
              <a:rPr lang="en-GB" sz="1400" b="1" u="sng" dirty="0" smtClean="0"/>
              <a:t>The connectives I WILL use to fully develop the paragraphs within my answers are; </a:t>
            </a:r>
            <a:br>
              <a:rPr lang="en-GB" sz="1400" b="1" u="sng" dirty="0" smtClean="0"/>
            </a:br>
            <a:endParaRPr lang="en-GB" sz="1400" b="1" u="sng" dirty="0" smtClean="0"/>
          </a:p>
        </p:txBody>
      </p:sp>
      <p:sp>
        <p:nvSpPr>
          <p:cNvPr id="19" name="TextBox 18"/>
          <p:cNvSpPr txBox="1"/>
          <p:nvPr/>
        </p:nvSpPr>
        <p:spPr>
          <a:xfrm>
            <a:off x="7777020" y="104713"/>
            <a:ext cx="4054762" cy="738664"/>
          </a:xfrm>
          <a:prstGeom prst="rect">
            <a:avLst/>
          </a:prstGeom>
          <a:noFill/>
        </p:spPr>
        <p:txBody>
          <a:bodyPr wrap="square" rtlCol="0">
            <a:spAutoFit/>
          </a:bodyPr>
          <a:lstStyle/>
          <a:p>
            <a:pPr marL="285750" indent="-285750">
              <a:buFont typeface="Arial" panose="020B0604020202020204" pitchFamily="34" charset="0"/>
              <a:buChar char="•"/>
            </a:pPr>
            <a:r>
              <a:rPr lang="en-GB" sz="1400" b="1" u="sng" dirty="0" smtClean="0"/>
              <a:t>The language / phrases I WILL use to fully develop my evaluation paragraphs are; </a:t>
            </a:r>
            <a:br>
              <a:rPr lang="en-GB" sz="1400" b="1" u="sng" dirty="0" smtClean="0"/>
            </a:br>
            <a:endParaRPr lang="en-GB" sz="1400" b="1" u="sng" dirty="0" smtClean="0"/>
          </a:p>
        </p:txBody>
      </p:sp>
    </p:spTree>
    <p:extLst>
      <p:ext uri="{BB962C8B-B14F-4D97-AF65-F5344CB8AC3E}">
        <p14:creationId xmlns:p14="http://schemas.microsoft.com/office/powerpoint/2010/main" val="322665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188" t="35001" r="26250" b="22963"/>
          <a:stretch/>
        </p:blipFill>
        <p:spPr>
          <a:xfrm>
            <a:off x="259716" y="141514"/>
            <a:ext cx="11387998" cy="5783036"/>
          </a:xfrm>
          <a:prstGeom prst="rect">
            <a:avLst/>
          </a:prstGeom>
        </p:spPr>
      </p:pic>
      <p:sp>
        <p:nvSpPr>
          <p:cNvPr id="3" name="TextBox 2"/>
          <p:cNvSpPr txBox="1"/>
          <p:nvPr/>
        </p:nvSpPr>
        <p:spPr>
          <a:xfrm>
            <a:off x="372757" y="1164767"/>
            <a:ext cx="10904844" cy="5909310"/>
          </a:xfrm>
          <a:prstGeom prst="rect">
            <a:avLst/>
          </a:prstGeom>
          <a:noFill/>
        </p:spPr>
        <p:txBody>
          <a:bodyPr wrap="square" rtlCol="0">
            <a:spAutoFit/>
          </a:bodyPr>
          <a:lstStyle/>
          <a:p>
            <a:r>
              <a:rPr lang="en-US" dirty="0" smtClean="0"/>
              <a:t>The first step in their plan of action to manage change is to </a:t>
            </a:r>
            <a:r>
              <a:rPr lang="en-US" b="1" dirty="0" smtClean="0">
                <a:solidFill>
                  <a:srgbClr val="FF0000"/>
                </a:solidFill>
              </a:rPr>
              <a:t>agree Objectives ( a vision for change) </a:t>
            </a:r>
            <a:r>
              <a:rPr lang="en-US" dirty="0" smtClean="0"/>
              <a:t>for </a:t>
            </a:r>
            <a:r>
              <a:rPr lang="en-US" b="1" dirty="0" smtClean="0">
                <a:solidFill>
                  <a:srgbClr val="00B050"/>
                </a:solidFill>
              </a:rPr>
              <a:t>the food donation</a:t>
            </a:r>
            <a:r>
              <a:rPr lang="en-US" dirty="0" smtClean="0"/>
              <a:t> project.</a:t>
            </a:r>
          </a:p>
          <a:p>
            <a:r>
              <a:rPr lang="en-US" dirty="0" smtClean="0"/>
              <a:t>This will mean the project will be more likely to be successful because…..</a:t>
            </a:r>
          </a:p>
          <a:p>
            <a:r>
              <a:rPr lang="en-US" dirty="0" smtClean="0"/>
              <a:t>Therefore</a:t>
            </a:r>
          </a:p>
          <a:p>
            <a:r>
              <a:rPr lang="en-US" dirty="0" smtClean="0"/>
              <a:t>This will lead to…..</a:t>
            </a:r>
            <a:br>
              <a:rPr lang="en-US" dirty="0" smtClean="0"/>
            </a:br>
            <a:endParaRPr lang="en-US" dirty="0" smtClean="0"/>
          </a:p>
          <a:p>
            <a:r>
              <a:rPr lang="en-US" dirty="0" smtClean="0"/>
              <a:t>The second step in their plan is to </a:t>
            </a:r>
            <a:r>
              <a:rPr lang="en-US" b="1" dirty="0" smtClean="0">
                <a:solidFill>
                  <a:srgbClr val="FF0000"/>
                </a:solidFill>
              </a:rPr>
              <a:t>consult with all stakeholders including </a:t>
            </a:r>
            <a:r>
              <a:rPr lang="en-US" b="1" dirty="0" smtClean="0">
                <a:solidFill>
                  <a:srgbClr val="00B050"/>
                </a:solidFill>
              </a:rPr>
              <a:t>volunteers </a:t>
            </a:r>
            <a:r>
              <a:rPr lang="en-US" b="1" dirty="0" smtClean="0">
                <a:solidFill>
                  <a:srgbClr val="FF0000"/>
                </a:solidFill>
              </a:rPr>
              <a:t/>
            </a:r>
            <a:br>
              <a:rPr lang="en-US" b="1" dirty="0" smtClean="0">
                <a:solidFill>
                  <a:srgbClr val="FF0000"/>
                </a:solidFill>
              </a:rPr>
            </a:br>
            <a:r>
              <a:rPr lang="en-US" b="1" dirty="0" smtClean="0">
                <a:solidFill>
                  <a:srgbClr val="FF0000"/>
                </a:solidFill>
              </a:rPr>
              <a:t>(communicate the vision)</a:t>
            </a:r>
          </a:p>
          <a:p>
            <a:r>
              <a:rPr lang="en-US" dirty="0" smtClean="0"/>
              <a:t>This will mean the project may be more successful because…..</a:t>
            </a:r>
          </a:p>
          <a:p>
            <a:r>
              <a:rPr lang="en-US" dirty="0" smtClean="0"/>
              <a:t>Therefore</a:t>
            </a:r>
          </a:p>
          <a:p>
            <a:r>
              <a:rPr lang="en-US" dirty="0" smtClean="0"/>
              <a:t>This will lead to</a:t>
            </a:r>
            <a:br>
              <a:rPr lang="en-US" dirty="0" smtClean="0"/>
            </a:br>
            <a:endParaRPr lang="en-US" dirty="0" smtClean="0"/>
          </a:p>
          <a:p>
            <a:r>
              <a:rPr lang="en-US" dirty="0" smtClean="0"/>
              <a:t>The third step is to </a:t>
            </a:r>
            <a:r>
              <a:rPr lang="en-US" b="1" dirty="0" smtClean="0">
                <a:solidFill>
                  <a:srgbClr val="FF0000"/>
                </a:solidFill>
              </a:rPr>
              <a:t>appoint a project management team (form a powerful coalition)</a:t>
            </a:r>
          </a:p>
          <a:p>
            <a:r>
              <a:rPr lang="en-US" dirty="0" smtClean="0"/>
              <a:t>This means</a:t>
            </a:r>
          </a:p>
          <a:p>
            <a:r>
              <a:rPr lang="en-US" dirty="0" smtClean="0"/>
              <a:t>Therefore</a:t>
            </a:r>
          </a:p>
          <a:p>
            <a:r>
              <a:rPr lang="en-US" dirty="0" smtClean="0"/>
              <a:t>This will lead to</a:t>
            </a:r>
            <a:br>
              <a:rPr lang="en-US" dirty="0" smtClean="0"/>
            </a:br>
            <a:endParaRPr lang="en-US" dirty="0" smtClean="0"/>
          </a:p>
          <a:p>
            <a:r>
              <a:rPr lang="en-US" dirty="0" smtClean="0"/>
              <a:t>The last step is to assign a </a:t>
            </a:r>
            <a:r>
              <a:rPr lang="en-US" b="1" dirty="0" smtClean="0">
                <a:solidFill>
                  <a:srgbClr val="FF0000"/>
                </a:solidFill>
              </a:rPr>
              <a:t>project leader (remove obstacles)</a:t>
            </a:r>
          </a:p>
          <a:p>
            <a:r>
              <a:rPr lang="en-US" dirty="0" smtClean="0"/>
              <a:t>This means </a:t>
            </a:r>
          </a:p>
          <a:p>
            <a:r>
              <a:rPr lang="en-US" dirty="0" smtClean="0"/>
              <a:t>Therefore</a:t>
            </a:r>
          </a:p>
          <a:p>
            <a:r>
              <a:rPr lang="en-US" dirty="0" smtClean="0"/>
              <a:t>This leads to…..</a:t>
            </a:r>
            <a:endParaRPr lang="en-GB" dirty="0"/>
          </a:p>
        </p:txBody>
      </p:sp>
      <p:sp>
        <p:nvSpPr>
          <p:cNvPr id="4" name="Rectangle 3"/>
          <p:cNvSpPr/>
          <p:nvPr/>
        </p:nvSpPr>
        <p:spPr>
          <a:xfrm>
            <a:off x="9056913" y="1719943"/>
            <a:ext cx="2971801" cy="4928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 my opinion, the most important advantage of implementing these steps is that the goals of the project will be clearly set out and agreed – as the vision for change is clear and the communication is clear (two of </a:t>
            </a:r>
            <a:r>
              <a:rPr lang="en-US" sz="1600" dirty="0" err="1" smtClean="0"/>
              <a:t>Kotters</a:t>
            </a:r>
            <a:r>
              <a:rPr lang="en-US" sz="1600" dirty="0" smtClean="0"/>
              <a:t> steps) then the chances of success will increase because all stakeholders (volunteers and food donors) will fully understand the project. It depends on the strength of the chosen project leader too, because if he is able to remove obstacles then this is also an </a:t>
            </a:r>
            <a:r>
              <a:rPr lang="en-US" sz="1600" dirty="0" err="1" smtClean="0"/>
              <a:t>jmportant</a:t>
            </a:r>
            <a:r>
              <a:rPr lang="en-US" sz="1600" dirty="0" smtClean="0"/>
              <a:t> advantage to the success of the project as he will clear the way for success. </a:t>
            </a:r>
            <a:endParaRPr lang="en-GB" sz="1600" dirty="0"/>
          </a:p>
        </p:txBody>
      </p:sp>
    </p:spTree>
    <p:extLst>
      <p:ext uri="{BB962C8B-B14F-4D97-AF65-F5344CB8AC3E}">
        <p14:creationId xmlns:p14="http://schemas.microsoft.com/office/powerpoint/2010/main" val="601366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665" t="28666" r="21418" b="50445"/>
          <a:stretch/>
        </p:blipFill>
        <p:spPr>
          <a:xfrm>
            <a:off x="99907" y="137160"/>
            <a:ext cx="11353800" cy="1844040"/>
          </a:xfrm>
          <a:prstGeom prst="rect">
            <a:avLst/>
          </a:prstGeom>
        </p:spPr>
      </p:pic>
      <p:sp>
        <p:nvSpPr>
          <p:cNvPr id="4" name="Content Placeholder 3"/>
          <p:cNvSpPr>
            <a:spLocks noGrp="1"/>
          </p:cNvSpPr>
          <p:nvPr>
            <p:ph idx="1"/>
          </p:nvPr>
        </p:nvSpPr>
        <p:spPr/>
        <p:txBody>
          <a:bodyPr>
            <a:normAutofit fontScale="70000" lnSpcReduction="20000"/>
          </a:bodyPr>
          <a:lstStyle/>
          <a:p>
            <a:r>
              <a:rPr lang="en-GB" dirty="0" smtClean="0"/>
              <a:t>One of the most important issues is……….which is supported by </a:t>
            </a:r>
            <a:r>
              <a:rPr lang="en-GB" b="1" dirty="0" smtClean="0">
                <a:solidFill>
                  <a:srgbClr val="FF0000"/>
                </a:solidFill>
              </a:rPr>
              <a:t>quantitative </a:t>
            </a:r>
            <a:r>
              <a:rPr lang="en-GB" dirty="0" smtClean="0"/>
              <a:t>data of……. This is an important issue because…..</a:t>
            </a:r>
          </a:p>
          <a:p>
            <a:r>
              <a:rPr lang="en-GB" b="1" dirty="0" smtClean="0">
                <a:solidFill>
                  <a:srgbClr val="00B050"/>
                </a:solidFill>
              </a:rPr>
              <a:t>This means….</a:t>
            </a:r>
          </a:p>
          <a:p>
            <a:r>
              <a:rPr lang="en-GB" b="1" dirty="0" smtClean="0">
                <a:solidFill>
                  <a:srgbClr val="00B050"/>
                </a:solidFill>
              </a:rPr>
              <a:t>Therefore….</a:t>
            </a:r>
          </a:p>
          <a:p>
            <a:r>
              <a:rPr lang="en-GB" b="1" dirty="0" smtClean="0">
                <a:solidFill>
                  <a:srgbClr val="00B050"/>
                </a:solidFill>
              </a:rPr>
              <a:t>This could lead to…..</a:t>
            </a:r>
            <a:r>
              <a:rPr lang="en-GB" dirty="0" smtClean="0"/>
              <a:t/>
            </a:r>
            <a:br>
              <a:rPr lang="en-GB" dirty="0" smtClean="0"/>
            </a:br>
            <a:endParaRPr lang="en-GB" dirty="0" smtClean="0"/>
          </a:p>
          <a:p>
            <a:r>
              <a:rPr lang="en-GB" dirty="0" smtClean="0"/>
              <a:t>A second important issue is…..which is supported by the </a:t>
            </a:r>
            <a:r>
              <a:rPr lang="en-GB" b="1" dirty="0" smtClean="0">
                <a:solidFill>
                  <a:srgbClr val="FF0000"/>
                </a:solidFill>
              </a:rPr>
              <a:t>qualitative</a:t>
            </a:r>
            <a:r>
              <a:rPr lang="en-GB" dirty="0" smtClean="0"/>
              <a:t> data of…….because……..</a:t>
            </a:r>
          </a:p>
          <a:p>
            <a:r>
              <a:rPr lang="en-GB" b="1" dirty="0" smtClean="0">
                <a:solidFill>
                  <a:srgbClr val="00B050"/>
                </a:solidFill>
              </a:rPr>
              <a:t>This means</a:t>
            </a:r>
          </a:p>
          <a:p>
            <a:r>
              <a:rPr lang="en-GB" b="1" dirty="0" smtClean="0">
                <a:solidFill>
                  <a:srgbClr val="00B050"/>
                </a:solidFill>
              </a:rPr>
              <a:t>Therefore….</a:t>
            </a:r>
          </a:p>
          <a:p>
            <a:r>
              <a:rPr lang="en-GB" b="1" dirty="0" smtClean="0">
                <a:solidFill>
                  <a:srgbClr val="00B050"/>
                </a:solidFill>
              </a:rPr>
              <a:t>This could lead to…..</a:t>
            </a:r>
            <a:r>
              <a:rPr lang="en-GB" dirty="0" smtClean="0"/>
              <a:t/>
            </a:r>
            <a:br>
              <a:rPr lang="en-GB" dirty="0" smtClean="0"/>
            </a:br>
            <a:endParaRPr lang="en-GB" dirty="0" smtClean="0"/>
          </a:p>
          <a:p>
            <a:r>
              <a:rPr lang="en-GB" dirty="0" smtClean="0"/>
              <a:t>In my opinion, the most important issue is……..because…..</a:t>
            </a:r>
          </a:p>
          <a:p>
            <a:r>
              <a:rPr lang="en-GB" b="1" dirty="0" smtClean="0">
                <a:solidFill>
                  <a:srgbClr val="FF0000"/>
                </a:solidFill>
              </a:rPr>
              <a:t>However, it depends on……..</a:t>
            </a:r>
          </a:p>
          <a:p>
            <a:r>
              <a:rPr lang="en-GB" b="1" dirty="0" smtClean="0">
                <a:solidFill>
                  <a:srgbClr val="FF0000"/>
                </a:solidFill>
              </a:rPr>
              <a:t>Most importantly……</a:t>
            </a:r>
            <a:endParaRPr lang="en-GB" b="1" dirty="0">
              <a:solidFill>
                <a:srgbClr val="FF0000"/>
              </a:solidFill>
            </a:endParaRPr>
          </a:p>
        </p:txBody>
      </p:sp>
      <p:sp>
        <p:nvSpPr>
          <p:cNvPr id="5" name="Rounded Rectangular Callout 4"/>
          <p:cNvSpPr/>
          <p:nvPr/>
        </p:nvSpPr>
        <p:spPr>
          <a:xfrm rot="644465">
            <a:off x="7741920" y="5242560"/>
            <a:ext cx="3093720" cy="1143000"/>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language will support a higher quality justification as to the most important issue.</a:t>
            </a:r>
            <a:endParaRPr lang="en-GB" dirty="0"/>
          </a:p>
        </p:txBody>
      </p:sp>
      <p:sp>
        <p:nvSpPr>
          <p:cNvPr id="6" name="Rounded Rectangular Callout 5"/>
          <p:cNvSpPr/>
          <p:nvPr/>
        </p:nvSpPr>
        <p:spPr>
          <a:xfrm rot="644465">
            <a:off x="8808720" y="2423160"/>
            <a:ext cx="3093720" cy="1143000"/>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Balance of quant and </a:t>
            </a:r>
            <a:r>
              <a:rPr lang="en-GB" dirty="0" err="1" smtClean="0"/>
              <a:t>qual</a:t>
            </a:r>
            <a:r>
              <a:rPr lang="en-GB" dirty="0" smtClean="0"/>
              <a:t> data used.</a:t>
            </a:r>
            <a:endParaRPr lang="en-GB" dirty="0"/>
          </a:p>
        </p:txBody>
      </p:sp>
    </p:spTree>
    <p:extLst>
      <p:ext uri="{BB962C8B-B14F-4D97-AF65-F5344CB8AC3E}">
        <p14:creationId xmlns:p14="http://schemas.microsoft.com/office/powerpoint/2010/main" val="3606354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6667" t="24337" r="22250" b="44074"/>
          <a:stretch/>
        </p:blipFill>
        <p:spPr>
          <a:xfrm>
            <a:off x="173938" y="18473"/>
            <a:ext cx="11195102" cy="3894052"/>
          </a:xfrm>
          <a:prstGeom prst="rect">
            <a:avLst/>
          </a:prstGeom>
        </p:spPr>
      </p:pic>
      <p:sp>
        <p:nvSpPr>
          <p:cNvPr id="4" name="Rectangular Callout 3"/>
          <p:cNvSpPr/>
          <p:nvPr/>
        </p:nvSpPr>
        <p:spPr>
          <a:xfrm>
            <a:off x="2006138" y="4662517"/>
            <a:ext cx="7987607" cy="185835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Complete this 16 mark question. One paragraph per barrier x 4 barriers.</a:t>
            </a:r>
          </a:p>
          <a:p>
            <a:pPr algn="ctr"/>
            <a:r>
              <a:rPr lang="en-GB" dirty="0" smtClean="0"/>
              <a:t>Each paragraph to have two </a:t>
            </a:r>
            <a:r>
              <a:rPr lang="en-GB" dirty="0" smtClean="0">
                <a:solidFill>
                  <a:srgbClr val="FF0000"/>
                </a:solidFill>
              </a:rPr>
              <a:t>connected sentences </a:t>
            </a:r>
            <a:r>
              <a:rPr lang="en-GB" dirty="0" smtClean="0"/>
              <a:t>AND </a:t>
            </a:r>
            <a:r>
              <a:rPr lang="en-GB" dirty="0" smtClean="0">
                <a:solidFill>
                  <a:srgbClr val="FF0000"/>
                </a:solidFill>
              </a:rPr>
              <a:t>be in context </a:t>
            </a:r>
            <a:r>
              <a:rPr lang="en-GB" dirty="0" smtClean="0"/>
              <a:t>with the case study. End each paragraph with a view as to </a:t>
            </a:r>
            <a:r>
              <a:rPr lang="en-GB" b="1" dirty="0" smtClean="0">
                <a:solidFill>
                  <a:srgbClr val="FF0000"/>
                </a:solidFill>
              </a:rPr>
              <a:t>the degree of impact </a:t>
            </a:r>
            <a:r>
              <a:rPr lang="en-GB" dirty="0" smtClean="0"/>
              <a:t>on </a:t>
            </a:r>
            <a:r>
              <a:rPr lang="en-GB" dirty="0" err="1" smtClean="0"/>
              <a:t>Citru</a:t>
            </a:r>
            <a:r>
              <a:rPr lang="en-GB" dirty="0" smtClean="0"/>
              <a:t>. End the whole answer with a </a:t>
            </a:r>
            <a:r>
              <a:rPr lang="en-GB" b="1" dirty="0" smtClean="0">
                <a:solidFill>
                  <a:srgbClr val="FF0000"/>
                </a:solidFill>
              </a:rPr>
              <a:t>final evaluation paragraph</a:t>
            </a:r>
            <a:r>
              <a:rPr lang="en-GB" dirty="0" smtClean="0"/>
              <a:t>, making a supported </a:t>
            </a:r>
            <a:r>
              <a:rPr lang="en-GB" b="1" dirty="0" smtClean="0">
                <a:solidFill>
                  <a:srgbClr val="FF0000"/>
                </a:solidFill>
              </a:rPr>
              <a:t>judgement</a:t>
            </a:r>
            <a:r>
              <a:rPr lang="en-GB" dirty="0" smtClean="0"/>
              <a:t> on which barrier in most likely to have the greatest impact.</a:t>
            </a:r>
            <a:endParaRPr lang="en-GB" dirty="0"/>
          </a:p>
        </p:txBody>
      </p:sp>
      <p:sp>
        <p:nvSpPr>
          <p:cNvPr id="5" name="TextBox 4"/>
          <p:cNvSpPr txBox="1"/>
          <p:nvPr/>
        </p:nvSpPr>
        <p:spPr>
          <a:xfrm>
            <a:off x="1051560" y="1855125"/>
            <a:ext cx="5772799" cy="1477328"/>
          </a:xfrm>
          <a:prstGeom prst="rect">
            <a:avLst/>
          </a:prstGeom>
          <a:noFill/>
        </p:spPr>
        <p:txBody>
          <a:bodyPr wrap="none" rtlCol="0">
            <a:spAutoFit/>
          </a:bodyPr>
          <a:lstStyle/>
          <a:p>
            <a:r>
              <a:rPr lang="en-GB" b="1" dirty="0" smtClean="0">
                <a:latin typeface="Arial Black" panose="020B0A04020102020204" pitchFamily="34" charset="0"/>
              </a:rPr>
              <a:t>Fact; one barrier could be</a:t>
            </a:r>
            <a:r>
              <a:rPr lang="en-GB" b="1" dirty="0">
                <a:latin typeface="Arial Black" panose="020B0A04020102020204" pitchFamily="34" charset="0"/>
              </a:rPr>
              <a:t> </a:t>
            </a:r>
            <a:r>
              <a:rPr lang="en-GB" b="1" dirty="0" smtClean="0">
                <a:solidFill>
                  <a:srgbClr val="FF0000"/>
                </a:solidFill>
                <a:latin typeface="Arial Black" panose="020B0A04020102020204" pitchFamily="34" charset="0"/>
              </a:rPr>
              <a:t>stakeholder fear.</a:t>
            </a:r>
          </a:p>
          <a:p>
            <a:endParaRPr lang="en-GB" b="1" dirty="0">
              <a:latin typeface="Arial Black" panose="020B0A04020102020204" pitchFamily="34" charset="0"/>
            </a:endParaRPr>
          </a:p>
          <a:p>
            <a:r>
              <a:rPr lang="en-GB" b="1" dirty="0" smtClean="0">
                <a:latin typeface="Arial Black" panose="020B0A04020102020204" pitchFamily="34" charset="0"/>
              </a:rPr>
              <a:t>This means……</a:t>
            </a:r>
            <a:br>
              <a:rPr lang="en-GB" b="1" dirty="0" smtClean="0">
                <a:latin typeface="Arial Black" panose="020B0A04020102020204" pitchFamily="34" charset="0"/>
              </a:rPr>
            </a:br>
            <a:r>
              <a:rPr lang="en-GB" b="1" dirty="0" smtClean="0">
                <a:latin typeface="Arial Black" panose="020B0A04020102020204" pitchFamily="34" charset="0"/>
              </a:rPr>
              <a:t/>
            </a:r>
            <a:br>
              <a:rPr lang="en-GB" b="1" dirty="0" smtClean="0">
                <a:latin typeface="Arial Black" panose="020B0A04020102020204" pitchFamily="34" charset="0"/>
              </a:rPr>
            </a:br>
            <a:r>
              <a:rPr lang="en-GB" b="1" dirty="0">
                <a:latin typeface="Arial Black" panose="020B0A04020102020204" pitchFamily="34" charset="0"/>
              </a:rPr>
              <a:t>T</a:t>
            </a:r>
            <a:r>
              <a:rPr lang="en-GB" b="1" dirty="0" smtClean="0">
                <a:latin typeface="Arial Black" panose="020B0A04020102020204" pitchFamily="34" charset="0"/>
              </a:rPr>
              <a:t>herefore, the impact could be…….because </a:t>
            </a:r>
            <a:endParaRPr lang="en-GB" b="1" dirty="0">
              <a:latin typeface="Arial Black" panose="020B0A04020102020204" pitchFamily="34" charset="0"/>
            </a:endParaRPr>
          </a:p>
        </p:txBody>
      </p:sp>
      <p:pic>
        <p:nvPicPr>
          <p:cNvPr id="2" name="Picture 1"/>
          <p:cNvPicPr>
            <a:picLocks noChangeAspect="1"/>
          </p:cNvPicPr>
          <p:nvPr/>
        </p:nvPicPr>
        <p:blipFill rotWithShape="1">
          <a:blip r:embed="rId3"/>
          <a:srcRect l="30104" t="27778" r="43646" b="40370"/>
          <a:stretch/>
        </p:blipFill>
        <p:spPr>
          <a:xfrm>
            <a:off x="8613731" y="2219702"/>
            <a:ext cx="2958509" cy="2225501"/>
          </a:xfrm>
          <a:prstGeom prst="rect">
            <a:avLst/>
          </a:prstGeom>
        </p:spPr>
      </p:pic>
    </p:spTree>
    <p:extLst>
      <p:ext uri="{BB962C8B-B14F-4D97-AF65-F5344CB8AC3E}">
        <p14:creationId xmlns:p14="http://schemas.microsoft.com/office/powerpoint/2010/main" val="1338080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399</Words>
  <Application>Microsoft Office PowerPoint</Application>
  <PresentationFormat>Widescreen</PresentationFormat>
  <Paragraphs>67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Downham Market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Dickerson</dc:creator>
  <cp:lastModifiedBy>CALDWELL Annabelle</cp:lastModifiedBy>
  <cp:revision>3</cp:revision>
  <dcterms:created xsi:type="dcterms:W3CDTF">2019-12-09T14:11:34Z</dcterms:created>
  <dcterms:modified xsi:type="dcterms:W3CDTF">2019-12-10T15:42:36Z</dcterms:modified>
</cp:coreProperties>
</file>