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801600" cy="9601200" type="A3"/>
  <p:notesSz cx="6797675" cy="9926638"/>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6" d="100"/>
          <a:sy n="66" d="100"/>
        </p:scale>
        <p:origin x="-204" y="30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982596"/>
            <a:ext cx="10881360" cy="2058035"/>
          </a:xfrm>
        </p:spPr>
        <p:txBody>
          <a:bodyPr/>
          <a:lstStyle/>
          <a:p>
            <a:r>
              <a:rPr lang="en-US" smtClean="0"/>
              <a:t>Click to edit Master title style</a:t>
            </a:r>
            <a:endParaRPr lang="en-GB"/>
          </a:p>
        </p:txBody>
      </p:sp>
      <p:sp>
        <p:nvSpPr>
          <p:cNvPr id="3" name="Subtitle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C94C6AE-1EDE-43C0-A76C-BE95620F56F7}" type="datetimeFigureOut">
              <a:rPr lang="en-GB" smtClean="0"/>
              <a:t>01/11/2017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CB072-D64C-4004-BF1F-04773A5BE532}" type="slidenum">
              <a:rPr lang="en-GB" smtClean="0"/>
              <a:t>‹#›</a:t>
            </a:fld>
            <a:endParaRPr lang="en-GB"/>
          </a:p>
        </p:txBody>
      </p:sp>
    </p:spTree>
    <p:extLst>
      <p:ext uri="{BB962C8B-B14F-4D97-AF65-F5344CB8AC3E}">
        <p14:creationId xmlns:p14="http://schemas.microsoft.com/office/powerpoint/2010/main" val="1625546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94C6AE-1EDE-43C0-A76C-BE95620F56F7}" type="datetimeFigureOut">
              <a:rPr lang="en-GB" smtClean="0"/>
              <a:t>01/11/2017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CB072-D64C-4004-BF1F-04773A5BE532}" type="slidenum">
              <a:rPr lang="en-GB" smtClean="0"/>
              <a:t>‹#›</a:t>
            </a:fld>
            <a:endParaRPr lang="en-GB"/>
          </a:p>
        </p:txBody>
      </p:sp>
    </p:spTree>
    <p:extLst>
      <p:ext uri="{BB962C8B-B14F-4D97-AF65-F5344CB8AC3E}">
        <p14:creationId xmlns:p14="http://schemas.microsoft.com/office/powerpoint/2010/main" val="1088575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384494"/>
            <a:ext cx="2880360" cy="819213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40080" y="384494"/>
            <a:ext cx="8427720" cy="81921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94C6AE-1EDE-43C0-A76C-BE95620F56F7}" type="datetimeFigureOut">
              <a:rPr lang="en-GB" smtClean="0"/>
              <a:t>01/11/2017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CB072-D64C-4004-BF1F-04773A5BE532}" type="slidenum">
              <a:rPr lang="en-GB" smtClean="0"/>
              <a:t>‹#›</a:t>
            </a:fld>
            <a:endParaRPr lang="en-GB"/>
          </a:p>
        </p:txBody>
      </p:sp>
    </p:spTree>
    <p:extLst>
      <p:ext uri="{BB962C8B-B14F-4D97-AF65-F5344CB8AC3E}">
        <p14:creationId xmlns:p14="http://schemas.microsoft.com/office/powerpoint/2010/main" val="3432729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94C6AE-1EDE-43C0-A76C-BE95620F56F7}" type="datetimeFigureOut">
              <a:rPr lang="en-GB" smtClean="0"/>
              <a:t>01/11/2017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CB072-D64C-4004-BF1F-04773A5BE532}" type="slidenum">
              <a:rPr lang="en-GB" smtClean="0"/>
              <a:t>‹#›</a:t>
            </a:fld>
            <a:endParaRPr lang="en-GB"/>
          </a:p>
        </p:txBody>
      </p:sp>
    </p:spTree>
    <p:extLst>
      <p:ext uri="{BB962C8B-B14F-4D97-AF65-F5344CB8AC3E}">
        <p14:creationId xmlns:p14="http://schemas.microsoft.com/office/powerpoint/2010/main" val="2233718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6169661"/>
            <a:ext cx="10881360" cy="1906905"/>
          </a:xfrm>
        </p:spPr>
        <p:txBody>
          <a:bodyPr anchor="t"/>
          <a:lstStyle>
            <a:lvl1pPr algn="l">
              <a:defRPr sz="5600" b="1" cap="all"/>
            </a:lvl1pPr>
          </a:lstStyle>
          <a:p>
            <a:r>
              <a:rPr lang="en-US" smtClean="0"/>
              <a:t>Click to edit Master title style</a:t>
            </a:r>
            <a:endParaRPr lang="en-GB"/>
          </a:p>
        </p:txBody>
      </p:sp>
      <p:sp>
        <p:nvSpPr>
          <p:cNvPr id="3" name="Text Placeholder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94C6AE-1EDE-43C0-A76C-BE95620F56F7}" type="datetimeFigureOut">
              <a:rPr lang="en-GB" smtClean="0"/>
              <a:t>01/11/2017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CB072-D64C-4004-BF1F-04773A5BE532}" type="slidenum">
              <a:rPr lang="en-GB" smtClean="0"/>
              <a:t>‹#›</a:t>
            </a:fld>
            <a:endParaRPr lang="en-GB"/>
          </a:p>
        </p:txBody>
      </p:sp>
    </p:spTree>
    <p:extLst>
      <p:ext uri="{BB962C8B-B14F-4D97-AF65-F5344CB8AC3E}">
        <p14:creationId xmlns:p14="http://schemas.microsoft.com/office/powerpoint/2010/main" val="518222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C94C6AE-1EDE-43C0-A76C-BE95620F56F7}" type="datetimeFigureOut">
              <a:rPr lang="en-GB" smtClean="0"/>
              <a:t>01/11/2017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3CB072-D64C-4004-BF1F-04773A5BE532}" type="slidenum">
              <a:rPr lang="en-GB" smtClean="0"/>
              <a:t>‹#›</a:t>
            </a:fld>
            <a:endParaRPr lang="en-GB"/>
          </a:p>
        </p:txBody>
      </p:sp>
    </p:spTree>
    <p:extLst>
      <p:ext uri="{BB962C8B-B14F-4D97-AF65-F5344CB8AC3E}">
        <p14:creationId xmlns:p14="http://schemas.microsoft.com/office/powerpoint/2010/main" val="3298553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C94C6AE-1EDE-43C0-A76C-BE95620F56F7}" type="datetimeFigureOut">
              <a:rPr lang="en-GB" smtClean="0"/>
              <a:t>01/11/2017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3CB072-D64C-4004-BF1F-04773A5BE532}" type="slidenum">
              <a:rPr lang="en-GB" smtClean="0"/>
              <a:t>‹#›</a:t>
            </a:fld>
            <a:endParaRPr lang="en-GB"/>
          </a:p>
        </p:txBody>
      </p:sp>
    </p:spTree>
    <p:extLst>
      <p:ext uri="{BB962C8B-B14F-4D97-AF65-F5344CB8AC3E}">
        <p14:creationId xmlns:p14="http://schemas.microsoft.com/office/powerpoint/2010/main" val="568041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C94C6AE-1EDE-43C0-A76C-BE95620F56F7}" type="datetimeFigureOut">
              <a:rPr lang="en-GB" smtClean="0"/>
              <a:t>01/11/2017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3CB072-D64C-4004-BF1F-04773A5BE532}" type="slidenum">
              <a:rPr lang="en-GB" smtClean="0"/>
              <a:t>‹#›</a:t>
            </a:fld>
            <a:endParaRPr lang="en-GB"/>
          </a:p>
        </p:txBody>
      </p:sp>
    </p:spTree>
    <p:extLst>
      <p:ext uri="{BB962C8B-B14F-4D97-AF65-F5344CB8AC3E}">
        <p14:creationId xmlns:p14="http://schemas.microsoft.com/office/powerpoint/2010/main" val="729074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94C6AE-1EDE-43C0-A76C-BE95620F56F7}" type="datetimeFigureOut">
              <a:rPr lang="en-GB" smtClean="0"/>
              <a:t>01/11/2017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3CB072-D64C-4004-BF1F-04773A5BE532}" type="slidenum">
              <a:rPr lang="en-GB" smtClean="0"/>
              <a:t>‹#›</a:t>
            </a:fld>
            <a:endParaRPr lang="en-GB"/>
          </a:p>
        </p:txBody>
      </p:sp>
    </p:spTree>
    <p:extLst>
      <p:ext uri="{BB962C8B-B14F-4D97-AF65-F5344CB8AC3E}">
        <p14:creationId xmlns:p14="http://schemas.microsoft.com/office/powerpoint/2010/main" val="815719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1" y="382270"/>
            <a:ext cx="4211638" cy="1626870"/>
          </a:xfrm>
        </p:spPr>
        <p:txBody>
          <a:bodyPr anchor="b"/>
          <a:lstStyle>
            <a:lvl1pPr algn="l">
              <a:defRPr sz="2800" b="1"/>
            </a:lvl1pPr>
          </a:lstStyle>
          <a:p>
            <a:r>
              <a:rPr lang="en-US" smtClean="0"/>
              <a:t>Click to edit Master title style</a:t>
            </a:r>
            <a:endParaRPr lang="en-GB"/>
          </a:p>
        </p:txBody>
      </p:sp>
      <p:sp>
        <p:nvSpPr>
          <p:cNvPr id="3" name="Content Placeholder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4C6AE-1EDE-43C0-A76C-BE95620F56F7}" type="datetimeFigureOut">
              <a:rPr lang="en-GB" smtClean="0"/>
              <a:t>01/11/2017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3CB072-D64C-4004-BF1F-04773A5BE532}" type="slidenum">
              <a:rPr lang="en-GB" smtClean="0"/>
              <a:t>‹#›</a:t>
            </a:fld>
            <a:endParaRPr lang="en-GB"/>
          </a:p>
        </p:txBody>
      </p:sp>
    </p:spTree>
    <p:extLst>
      <p:ext uri="{BB962C8B-B14F-4D97-AF65-F5344CB8AC3E}">
        <p14:creationId xmlns:p14="http://schemas.microsoft.com/office/powerpoint/2010/main" val="4137374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720840"/>
            <a:ext cx="7680960" cy="793433"/>
          </a:xfrm>
        </p:spPr>
        <p:txBody>
          <a:bodyPr anchor="b"/>
          <a:lstStyle>
            <a:lvl1pPr algn="l">
              <a:defRPr sz="2800" b="1"/>
            </a:lvl1pPr>
          </a:lstStyle>
          <a:p>
            <a:r>
              <a:rPr lang="en-US" smtClean="0"/>
              <a:t>Click to edit Master title style</a:t>
            </a:r>
            <a:endParaRPr lang="en-GB"/>
          </a:p>
        </p:txBody>
      </p:sp>
      <p:sp>
        <p:nvSpPr>
          <p:cNvPr id="3" name="Picture Placeholder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GB"/>
          </a:p>
        </p:txBody>
      </p:sp>
      <p:sp>
        <p:nvSpPr>
          <p:cNvPr id="4" name="Text Placeholder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4C6AE-1EDE-43C0-A76C-BE95620F56F7}" type="datetimeFigureOut">
              <a:rPr lang="en-GB" smtClean="0"/>
              <a:t>01/11/2017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3CB072-D64C-4004-BF1F-04773A5BE532}" type="slidenum">
              <a:rPr lang="en-GB" smtClean="0"/>
              <a:t>‹#›</a:t>
            </a:fld>
            <a:endParaRPr lang="en-GB"/>
          </a:p>
        </p:txBody>
      </p:sp>
    </p:spTree>
    <p:extLst>
      <p:ext uri="{BB962C8B-B14F-4D97-AF65-F5344CB8AC3E}">
        <p14:creationId xmlns:p14="http://schemas.microsoft.com/office/powerpoint/2010/main" val="55082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FC94C6AE-1EDE-43C0-A76C-BE95620F56F7}" type="datetimeFigureOut">
              <a:rPr lang="en-GB" smtClean="0"/>
              <a:t>01/11/2017</a:t>
            </a:fld>
            <a:endParaRPr lang="en-GB"/>
          </a:p>
        </p:txBody>
      </p:sp>
      <p:sp>
        <p:nvSpPr>
          <p:cNvPr id="5" name="Footer Placeholder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AB3CB072-D64C-4004-BF1F-04773A5BE532}" type="slidenum">
              <a:rPr lang="en-GB" smtClean="0"/>
              <a:t>‹#›</a:t>
            </a:fld>
            <a:endParaRPr lang="en-GB"/>
          </a:p>
        </p:txBody>
      </p:sp>
    </p:spTree>
    <p:extLst>
      <p:ext uri="{BB962C8B-B14F-4D97-AF65-F5344CB8AC3E}">
        <p14:creationId xmlns:p14="http://schemas.microsoft.com/office/powerpoint/2010/main" val="2351014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05106244"/>
              </p:ext>
            </p:extLst>
          </p:nvPr>
        </p:nvGraphicFramePr>
        <p:xfrm>
          <a:off x="280120" y="552128"/>
          <a:ext cx="4464496" cy="8757920"/>
        </p:xfrm>
        <a:graphic>
          <a:graphicData uri="http://schemas.openxmlformats.org/drawingml/2006/table">
            <a:tbl>
              <a:tblPr firstRow="1" bandRow="1">
                <a:effectLst/>
                <a:tableStyleId>{9D7B26C5-4107-4FEC-AEDC-1716B250A1EF}</a:tableStyleId>
              </a:tblPr>
              <a:tblGrid>
                <a:gridCol w="1130060"/>
                <a:gridCol w="3334436"/>
              </a:tblGrid>
              <a:tr h="370840">
                <a:tc gridSpan="2">
                  <a:txBody>
                    <a:bodyPr/>
                    <a:lstStyle/>
                    <a:p>
                      <a:r>
                        <a:rPr lang="en-GB" sz="1400" dirty="0" smtClean="0"/>
                        <a:t>Definitions to learn</a:t>
                      </a:r>
                      <a:endParaRPr lang="en-GB" sz="105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GB" dirty="0"/>
                    </a:p>
                  </a:txBody>
                  <a:tcPr/>
                </a:tc>
              </a:tr>
              <a:tr h="370840">
                <a:tc>
                  <a:txBody>
                    <a:bodyPr/>
                    <a:lstStyle/>
                    <a:p>
                      <a:r>
                        <a:rPr lang="en-GB" sz="1050" b="1" dirty="0" smtClean="0"/>
                        <a:t>Enterprise</a:t>
                      </a:r>
                      <a:endParaRPr lang="en-GB" sz="105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50" dirty="0" smtClean="0"/>
                        <a:t>The process of</a:t>
                      </a:r>
                      <a:r>
                        <a:rPr lang="en-GB" sz="1050" baseline="0" dirty="0" smtClean="0"/>
                        <a:t> identifying new business opportunities and taking advantage of them.</a:t>
                      </a:r>
                      <a:endParaRPr lang="en-GB" sz="1050"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050" b="1" dirty="0" smtClean="0"/>
                        <a:t>Entrepreneur</a:t>
                      </a:r>
                      <a:endParaRPr lang="en-GB" sz="105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50" dirty="0" smtClean="0"/>
                        <a:t>Someone who creates a business, taking on financial risks</a:t>
                      </a:r>
                      <a:r>
                        <a:rPr lang="en-GB" sz="1050" baseline="0" dirty="0" smtClean="0"/>
                        <a:t> with the aim of making a profit from the business</a:t>
                      </a:r>
                      <a:endParaRPr lang="en-GB" sz="1050"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050" b="1" dirty="0" smtClean="0"/>
                        <a:t>Demand</a:t>
                      </a:r>
                      <a:endParaRPr lang="en-GB" sz="105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50" dirty="0" smtClean="0"/>
                        <a:t>The number of</a:t>
                      </a:r>
                      <a:r>
                        <a:rPr lang="en-GB" sz="1050" baseline="0" dirty="0" smtClean="0"/>
                        <a:t> units that customers want and can afford to buy</a:t>
                      </a:r>
                      <a:endParaRPr lang="en-GB" sz="1050"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050" b="1" dirty="0" smtClean="0"/>
                        <a:t>Consumer</a:t>
                      </a:r>
                      <a:endParaRPr lang="en-GB" sz="105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50" dirty="0" smtClean="0"/>
                        <a:t>Someone who buys and uses products and services</a:t>
                      </a:r>
                      <a:endParaRPr lang="en-GB" sz="1050"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050" b="1" dirty="0" smtClean="0"/>
                        <a:t>Obsolete</a:t>
                      </a:r>
                      <a:endParaRPr lang="en-GB" sz="105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50" dirty="0" smtClean="0"/>
                        <a:t>Out of date or not used anymore</a:t>
                      </a:r>
                      <a:endParaRPr lang="en-GB" sz="1050"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050" b="1" dirty="0" smtClean="0"/>
                        <a:t>Dynamic nature of business</a:t>
                      </a:r>
                      <a:endParaRPr lang="en-GB" sz="105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50" dirty="0" smtClean="0"/>
                        <a:t>The idea that business is ever changing because</a:t>
                      </a:r>
                      <a:r>
                        <a:rPr lang="en-GB" sz="1050" baseline="0" dirty="0" smtClean="0"/>
                        <a:t> external factors such as technology are always changing</a:t>
                      </a:r>
                      <a:endParaRPr lang="en-GB" sz="1050"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050" b="1" dirty="0" smtClean="0"/>
                        <a:t>Competitive advantage</a:t>
                      </a:r>
                      <a:endParaRPr lang="en-GB" sz="105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50" dirty="0" smtClean="0"/>
                        <a:t>A feature of a business that helps it to</a:t>
                      </a:r>
                      <a:r>
                        <a:rPr lang="en-GB" sz="1050" baseline="0" dirty="0" smtClean="0"/>
                        <a:t> succeed against rivals</a:t>
                      </a:r>
                      <a:endParaRPr lang="en-GB" sz="1050"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050" b="1" dirty="0" smtClean="0"/>
                        <a:t>Adapting</a:t>
                      </a:r>
                      <a:r>
                        <a:rPr lang="en-GB" sz="1050" b="1" baseline="0" dirty="0" smtClean="0"/>
                        <a:t> existing products</a:t>
                      </a:r>
                      <a:endParaRPr lang="en-GB" sz="105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50" dirty="0" smtClean="0"/>
                        <a:t>Finding</a:t>
                      </a:r>
                      <a:r>
                        <a:rPr lang="en-GB" sz="1050" baseline="0" dirty="0" smtClean="0"/>
                        <a:t> new products based on the original one – e.g. KitKat Chunky Peanut</a:t>
                      </a:r>
                      <a:endParaRPr lang="en-GB" sz="1050"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050" b="1" dirty="0" smtClean="0"/>
                        <a:t>Original</a:t>
                      </a:r>
                      <a:r>
                        <a:rPr lang="en-GB" sz="1050" b="1" baseline="0" dirty="0" smtClean="0"/>
                        <a:t> Ideas</a:t>
                      </a:r>
                      <a:endParaRPr lang="en-GB" sz="105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50" dirty="0" smtClean="0"/>
                        <a:t>Ideas that have not been done before</a:t>
                      </a:r>
                      <a:endParaRPr lang="en-GB" sz="1050"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050" b="1" dirty="0" smtClean="0"/>
                        <a:t>Risk</a:t>
                      </a:r>
                      <a:endParaRPr lang="en-GB" sz="105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50" dirty="0" smtClean="0"/>
                        <a:t>The possibility that an enterprise</a:t>
                      </a:r>
                      <a:r>
                        <a:rPr lang="en-GB" sz="1050" baseline="0" dirty="0" smtClean="0"/>
                        <a:t> will have lower than anticipated profits or experience a loss</a:t>
                      </a:r>
                      <a:endParaRPr lang="en-GB" sz="1050"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050" b="1" dirty="0" smtClean="0"/>
                        <a:t>Financial reward</a:t>
                      </a:r>
                      <a:endParaRPr lang="en-GB" sz="105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50" b="0" dirty="0" smtClean="0"/>
                        <a:t>The</a:t>
                      </a:r>
                      <a:r>
                        <a:rPr lang="en-GB" sz="1050" b="0" baseline="0" dirty="0" smtClean="0"/>
                        <a:t> money that and entrepreneur or investor receives when a business succeeds</a:t>
                      </a:r>
                      <a:endParaRPr lang="en-GB" sz="1050" b="0"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050" b="1" dirty="0" smtClean="0"/>
                        <a:t>Market research</a:t>
                      </a:r>
                      <a:endParaRPr lang="en-GB" sz="105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50" dirty="0" smtClean="0"/>
                        <a:t>The process of gathering information about</a:t>
                      </a:r>
                      <a:r>
                        <a:rPr lang="en-GB" sz="1050" baseline="0" dirty="0" smtClean="0"/>
                        <a:t> the market and customers’ needs and wants in order to help business decisions</a:t>
                      </a:r>
                      <a:endParaRPr lang="en-GB" sz="1050"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050" b="1" dirty="0" smtClean="0"/>
                        <a:t>Sales</a:t>
                      </a:r>
                      <a:r>
                        <a:rPr lang="en-GB" sz="1050" b="1" baseline="0" dirty="0" smtClean="0"/>
                        <a:t> revenue</a:t>
                      </a:r>
                      <a:endParaRPr lang="en-GB" sz="105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50" dirty="0" smtClean="0"/>
                        <a:t>The amount of money that comes in from</a:t>
                      </a:r>
                      <a:r>
                        <a:rPr lang="en-GB" sz="1050" baseline="0" dirty="0" smtClean="0"/>
                        <a:t> a business’s sales</a:t>
                      </a:r>
                      <a:endParaRPr lang="en-GB" sz="1050"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050" b="1" dirty="0" smtClean="0"/>
                        <a:t>Costs</a:t>
                      </a:r>
                      <a:endParaRPr lang="en-GB" sz="105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50" dirty="0" smtClean="0"/>
                        <a:t>The expenses</a:t>
                      </a:r>
                      <a:r>
                        <a:rPr lang="en-GB" sz="1050" baseline="0" dirty="0" smtClean="0"/>
                        <a:t> incurred running a business such as the cost of materials and rent</a:t>
                      </a:r>
                      <a:endParaRPr lang="en-GB" sz="1050"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050" b="1" dirty="0" smtClean="0"/>
                        <a:t>Profit</a:t>
                      </a:r>
                      <a:endParaRPr lang="en-GB" sz="105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50" dirty="0" smtClean="0"/>
                        <a:t>Sales revenue – costs</a:t>
                      </a:r>
                      <a:r>
                        <a:rPr lang="en-GB" sz="1050" baseline="0" dirty="0" smtClean="0"/>
                        <a:t>. If costs are bigger than sales revenue then a loss is made</a:t>
                      </a:r>
                      <a:endParaRPr lang="en-GB" sz="1050"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050" b="1" dirty="0" smtClean="0"/>
                        <a:t>Investment</a:t>
                      </a:r>
                      <a:endParaRPr lang="en-GB" sz="105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50" b="0" dirty="0" smtClean="0"/>
                        <a:t>Putting money into</a:t>
                      </a:r>
                      <a:r>
                        <a:rPr lang="en-GB" sz="1050" b="0" baseline="0" dirty="0" smtClean="0"/>
                        <a:t> a business</a:t>
                      </a:r>
                      <a:endParaRPr lang="en-GB" sz="1050" b="0"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050" b="1" dirty="0" smtClean="0"/>
                        <a:t>Adding value</a:t>
                      </a:r>
                      <a:endParaRPr lang="en-GB" sz="105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50" dirty="0" smtClean="0"/>
                        <a:t>Selling</a:t>
                      </a:r>
                      <a:r>
                        <a:rPr lang="en-GB" sz="1050" baseline="0" dirty="0" smtClean="0"/>
                        <a:t> at price higher than the cost through branding, design, quality, convenience and USPs</a:t>
                      </a:r>
                      <a:endParaRPr lang="en-GB" sz="1050"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050" b="1" dirty="0" smtClean="0"/>
                        <a:t>Unique Selling Point (USP)</a:t>
                      </a:r>
                      <a:endParaRPr lang="en-GB" sz="105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50" dirty="0" smtClean="0"/>
                        <a:t>An original</a:t>
                      </a:r>
                      <a:r>
                        <a:rPr lang="en-GB" sz="1050" baseline="0" dirty="0" smtClean="0"/>
                        <a:t> feature of a product that competitor’s aren’t offering.</a:t>
                      </a:r>
                      <a:endParaRPr lang="en-GB" sz="1050"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050" b="1" dirty="0" smtClean="0"/>
                        <a:t>Branding</a:t>
                      </a:r>
                      <a:endParaRPr lang="en-GB" sz="105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50" dirty="0" smtClean="0"/>
                        <a:t>Giving products a personality through</a:t>
                      </a:r>
                      <a:r>
                        <a:rPr lang="en-GB" sz="1050" baseline="0" dirty="0" smtClean="0"/>
                        <a:t> the brand name, logo and design.</a:t>
                      </a:r>
                      <a:endParaRPr lang="en-GB" sz="1050"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050" b="1" dirty="0" smtClean="0"/>
                        <a:t>Resources</a:t>
                      </a:r>
                      <a:endParaRPr lang="en-GB" sz="1050"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50" dirty="0" smtClean="0"/>
                        <a:t>Things or people that can be used</a:t>
                      </a:r>
                      <a:r>
                        <a:rPr lang="en-GB" sz="1050" baseline="0" dirty="0" smtClean="0"/>
                        <a:t> to help build and run the business</a:t>
                      </a:r>
                      <a:endParaRPr lang="en-GB" sz="1050"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556579992"/>
              </p:ext>
            </p:extLst>
          </p:nvPr>
        </p:nvGraphicFramePr>
        <p:xfrm>
          <a:off x="4816624" y="15305"/>
          <a:ext cx="7920880" cy="2880360"/>
        </p:xfrm>
        <a:graphic>
          <a:graphicData uri="http://schemas.openxmlformats.org/drawingml/2006/table">
            <a:tbl>
              <a:tblPr firstRow="1" bandRow="1">
                <a:tableStyleId>{5940675A-B579-460E-94D1-54222C63F5DA}</a:tableStyleId>
              </a:tblPr>
              <a:tblGrid>
                <a:gridCol w="837786"/>
                <a:gridCol w="1447084"/>
                <a:gridCol w="5636010"/>
              </a:tblGrid>
              <a:tr h="216024">
                <a:tc gridSpan="3">
                  <a:txBody>
                    <a:bodyPr/>
                    <a:lstStyle/>
                    <a:p>
                      <a:r>
                        <a:rPr lang="en-GB" sz="1050" b="1" dirty="0" smtClean="0"/>
                        <a:t>The Dynamic nature of business 1.1.1</a:t>
                      </a:r>
                      <a:endParaRPr lang="en-GB" sz="1050" b="1" dirty="0"/>
                    </a:p>
                  </a:txBody>
                  <a:tcPr marL="45720" marR="4572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GB" dirty="0"/>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en-GB" sz="105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205224">
                <a:tc>
                  <a:txBody>
                    <a:bodyPr/>
                    <a:lstStyle/>
                    <a:p>
                      <a:endParaRPr lang="en-GB" sz="1050" kern="1200" dirty="0">
                        <a:solidFill>
                          <a:schemeClr val="tx1"/>
                        </a:solidFill>
                        <a:latin typeface="+mn-lt"/>
                        <a:ea typeface="+mn-ea"/>
                        <a:cs typeface="+mn-cs"/>
                      </a:endParaRPr>
                    </a:p>
                  </a:txBody>
                  <a:tcPr marL="45720" marR="45720">
                    <a:lnL w="28575" cap="flat" cmpd="sng" algn="ctr">
                      <a:solidFill>
                        <a:schemeClr val="tx1"/>
                      </a:solidFill>
                      <a:prstDash val="solid"/>
                      <a:round/>
                      <a:headEnd type="none" w="med" len="med"/>
                      <a:tailEnd type="none" w="med" len="med"/>
                    </a:lnL>
                  </a:tcPr>
                </a:tc>
                <a:tc>
                  <a:txBody>
                    <a:bodyPr/>
                    <a:lstStyle/>
                    <a:p>
                      <a:r>
                        <a:rPr lang="en-GB" sz="1050" b="1" dirty="0" smtClean="0"/>
                        <a:t>Point</a:t>
                      </a:r>
                      <a:endParaRPr lang="en-GB" sz="1050" b="1" dirty="0"/>
                    </a:p>
                  </a:txBody>
                  <a:tcPr marL="45720" marR="45720"/>
                </a:tc>
                <a:tc>
                  <a:txBody>
                    <a:bodyPr/>
                    <a:lstStyle/>
                    <a:p>
                      <a:r>
                        <a:rPr lang="en-GB" sz="1050" b="1" dirty="0" smtClean="0"/>
                        <a:t>Explanation</a:t>
                      </a:r>
                      <a:endParaRPr lang="en-GB" sz="1050" b="1" dirty="0"/>
                    </a:p>
                  </a:txBody>
                  <a:tcPr marL="45720" marR="45720">
                    <a:lnR w="28575" cap="flat" cmpd="sng" algn="ctr">
                      <a:solidFill>
                        <a:schemeClr val="tx1"/>
                      </a:solidFill>
                      <a:prstDash val="solid"/>
                      <a:round/>
                      <a:headEnd type="none" w="med" len="med"/>
                      <a:tailEnd type="none" w="med" len="med"/>
                    </a:lnR>
                  </a:tcPr>
                </a:tc>
              </a:tr>
              <a:tr h="370840">
                <a:tc rowSpan="3">
                  <a:txBody>
                    <a:bodyPr/>
                    <a:lstStyle/>
                    <a:p>
                      <a:r>
                        <a:rPr lang="en-GB" sz="1050" b="1" u="sng" kern="1200" dirty="0" smtClean="0">
                          <a:solidFill>
                            <a:schemeClr val="tx1"/>
                          </a:solidFill>
                          <a:latin typeface="+mn-lt"/>
                          <a:ea typeface="+mn-ea"/>
                          <a:cs typeface="+mn-cs"/>
                        </a:rPr>
                        <a:t>Why</a:t>
                      </a:r>
                      <a:r>
                        <a:rPr lang="en-GB" sz="1050" b="1" kern="1200" dirty="0" smtClean="0">
                          <a:solidFill>
                            <a:schemeClr val="tx1"/>
                          </a:solidFill>
                          <a:latin typeface="+mn-lt"/>
                          <a:ea typeface="+mn-ea"/>
                          <a:cs typeface="+mn-cs"/>
                        </a:rPr>
                        <a:t> do</a:t>
                      </a:r>
                      <a:r>
                        <a:rPr lang="en-GB" sz="1050" b="1" kern="1200" baseline="0" dirty="0" smtClean="0">
                          <a:solidFill>
                            <a:schemeClr val="tx1"/>
                          </a:solidFill>
                          <a:latin typeface="+mn-lt"/>
                          <a:ea typeface="+mn-ea"/>
                          <a:cs typeface="+mn-cs"/>
                        </a:rPr>
                        <a:t> new ideas come about?</a:t>
                      </a:r>
                      <a:endParaRPr lang="en-GB" sz="1050" b="1" kern="1200" dirty="0">
                        <a:solidFill>
                          <a:schemeClr val="tx1"/>
                        </a:solidFill>
                        <a:latin typeface="+mn-lt"/>
                        <a:ea typeface="+mn-ea"/>
                        <a:cs typeface="+mn-cs"/>
                      </a:endParaRPr>
                    </a:p>
                  </a:txBody>
                  <a:tcPr marL="45720" marR="45720">
                    <a:lnL w="28575" cap="flat" cmpd="sng" algn="ctr">
                      <a:solidFill>
                        <a:schemeClr val="tx1"/>
                      </a:solidFill>
                      <a:prstDash val="solid"/>
                      <a:round/>
                      <a:headEnd type="none" w="med" len="med"/>
                      <a:tailEnd type="none" w="med" len="med"/>
                    </a:lnL>
                  </a:tcPr>
                </a:tc>
                <a:tc>
                  <a:txBody>
                    <a:bodyPr/>
                    <a:lstStyle/>
                    <a:p>
                      <a:r>
                        <a:rPr lang="en-GB" sz="1050" b="1" dirty="0" smtClean="0"/>
                        <a:t>Due to changes in technology</a:t>
                      </a:r>
                      <a:endParaRPr lang="en-GB" sz="1050" b="1" dirty="0"/>
                    </a:p>
                  </a:txBody>
                  <a:tcPr marL="45720" marR="45720"/>
                </a:tc>
                <a:tc>
                  <a:txBody>
                    <a:bodyPr/>
                    <a:lstStyle/>
                    <a:p>
                      <a:r>
                        <a:rPr lang="en-GB" sz="1050" dirty="0" smtClean="0"/>
                        <a:t>Great</a:t>
                      </a:r>
                      <a:r>
                        <a:rPr lang="en-GB" sz="1050" baseline="0" dirty="0" smtClean="0"/>
                        <a:t>er use of tablets and smartphones has change how people shop. New technology allows new products to be </a:t>
                      </a:r>
                      <a:r>
                        <a:rPr lang="en-GB" sz="1050" b="1" baseline="0" dirty="0" smtClean="0"/>
                        <a:t>developed</a:t>
                      </a:r>
                      <a:r>
                        <a:rPr lang="en-GB" sz="1050" baseline="0" dirty="0" smtClean="0"/>
                        <a:t>.</a:t>
                      </a:r>
                      <a:endParaRPr lang="en-GB" sz="1050" dirty="0"/>
                    </a:p>
                  </a:txBody>
                  <a:tcPr marL="45720" marR="45720">
                    <a:lnR w="28575" cap="flat" cmpd="sng" algn="ctr">
                      <a:solidFill>
                        <a:schemeClr val="tx1"/>
                      </a:solidFill>
                      <a:prstDash val="solid"/>
                      <a:round/>
                      <a:headEnd type="none" w="med" len="med"/>
                      <a:tailEnd type="none" w="med" len="med"/>
                    </a:lnR>
                  </a:tcPr>
                </a:tc>
              </a:tr>
              <a:tr h="370840">
                <a:tc vMerge="1">
                  <a:txBody>
                    <a:bodyPr/>
                    <a:lstStyle/>
                    <a:p>
                      <a:endParaRPr lang="en-GB" sz="1050" kern="1200" dirty="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tcPr>
                </a:tc>
                <a:tc>
                  <a:txBody>
                    <a:bodyPr/>
                    <a:lstStyle/>
                    <a:p>
                      <a:r>
                        <a:rPr lang="en-GB" sz="1050" b="1" dirty="0" smtClean="0"/>
                        <a:t>Due to changes in what consumers want</a:t>
                      </a:r>
                      <a:endParaRPr lang="en-GB" sz="1050" b="1" dirty="0"/>
                    </a:p>
                  </a:txBody>
                  <a:tcPr marL="45720" marR="45720"/>
                </a:tc>
                <a:tc>
                  <a:txBody>
                    <a:bodyPr/>
                    <a:lstStyle/>
                    <a:p>
                      <a:r>
                        <a:rPr lang="en-GB" sz="1050" dirty="0" smtClean="0"/>
                        <a:t>Fashion</a:t>
                      </a:r>
                      <a:r>
                        <a:rPr lang="en-GB" sz="1050" baseline="0" dirty="0" smtClean="0"/>
                        <a:t>s and tastes are always changing. This affects clothes, cars </a:t>
                      </a:r>
                      <a:r>
                        <a:rPr lang="en-GB" sz="1050" baseline="0" dirty="0" err="1" smtClean="0"/>
                        <a:t>etc</a:t>
                      </a:r>
                      <a:r>
                        <a:rPr lang="en-GB" sz="1050" baseline="0" dirty="0" smtClean="0"/>
                        <a:t> but also peoples lifestyles and trends such as healthy eating and fitness. Businesses must adapt to meet these trends.</a:t>
                      </a:r>
                      <a:endParaRPr lang="en-GB" sz="1050" dirty="0"/>
                    </a:p>
                  </a:txBody>
                  <a:tcPr marL="45720" marR="45720">
                    <a:lnR w="28575" cap="flat" cmpd="sng" algn="ctr">
                      <a:solidFill>
                        <a:schemeClr val="tx1"/>
                      </a:solidFill>
                      <a:prstDash val="solid"/>
                      <a:round/>
                      <a:headEnd type="none" w="med" len="med"/>
                      <a:tailEnd type="none" w="med" len="med"/>
                    </a:lnR>
                  </a:tcPr>
                </a:tc>
              </a:tr>
              <a:tr h="370840">
                <a:tc vMerge="1">
                  <a:txBody>
                    <a:bodyPr/>
                    <a:lstStyle/>
                    <a:p>
                      <a:endParaRPr lang="en-GB" sz="1050" kern="1200" dirty="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tcPr>
                </a:tc>
                <a:tc>
                  <a:txBody>
                    <a:bodyPr/>
                    <a:lstStyle/>
                    <a:p>
                      <a:r>
                        <a:rPr lang="en-GB" sz="1050" b="1" dirty="0" smtClean="0"/>
                        <a:t>Products</a:t>
                      </a:r>
                      <a:r>
                        <a:rPr lang="en-GB" sz="1050" b="1" baseline="0" dirty="0" smtClean="0"/>
                        <a:t> and services become obsolete</a:t>
                      </a:r>
                      <a:endParaRPr lang="en-GB" sz="1050" b="1" dirty="0"/>
                    </a:p>
                  </a:txBody>
                  <a:tcPr marL="45720" marR="45720"/>
                </a:tc>
                <a:tc>
                  <a:txBody>
                    <a:bodyPr/>
                    <a:lstStyle/>
                    <a:p>
                      <a:r>
                        <a:rPr lang="en-GB" sz="1050" dirty="0" smtClean="0"/>
                        <a:t>Product become</a:t>
                      </a:r>
                      <a:r>
                        <a:rPr lang="en-GB" sz="1050" baseline="0" dirty="0" smtClean="0"/>
                        <a:t> outdated overtime and new products are introduced. For example, DVD rental became </a:t>
                      </a:r>
                      <a:r>
                        <a:rPr lang="en-GB" sz="1050" b="1" baseline="0" dirty="0" smtClean="0"/>
                        <a:t>obsolete</a:t>
                      </a:r>
                      <a:r>
                        <a:rPr lang="en-GB" sz="1050" baseline="0" dirty="0" smtClean="0"/>
                        <a:t> as a result of streaming services.</a:t>
                      </a:r>
                      <a:endParaRPr lang="en-GB" sz="1050" dirty="0"/>
                    </a:p>
                  </a:txBody>
                  <a:tcPr marL="45720" marR="45720">
                    <a:lnR w="28575" cap="flat" cmpd="sng" algn="ctr">
                      <a:solidFill>
                        <a:schemeClr val="tx1"/>
                      </a:solidFill>
                      <a:prstDash val="solid"/>
                      <a:round/>
                      <a:headEnd type="none" w="med" len="med"/>
                      <a:tailEnd type="none" w="med" len="med"/>
                    </a:lnR>
                  </a:tcPr>
                </a:tc>
              </a:tr>
              <a:tr h="370840">
                <a:tc rowSpan="2">
                  <a:txBody>
                    <a:bodyPr/>
                    <a:lstStyle/>
                    <a:p>
                      <a:r>
                        <a:rPr lang="en-GB" sz="1050" b="1" u="sng" kern="1200" dirty="0" smtClean="0">
                          <a:solidFill>
                            <a:schemeClr val="tx1"/>
                          </a:solidFill>
                          <a:latin typeface="+mn-lt"/>
                          <a:ea typeface="+mn-ea"/>
                          <a:cs typeface="+mn-cs"/>
                        </a:rPr>
                        <a:t>How</a:t>
                      </a:r>
                      <a:r>
                        <a:rPr lang="en-GB" sz="1050" b="1" kern="1200" dirty="0" smtClean="0">
                          <a:solidFill>
                            <a:schemeClr val="tx1"/>
                          </a:solidFill>
                          <a:latin typeface="+mn-lt"/>
                          <a:ea typeface="+mn-ea"/>
                          <a:cs typeface="+mn-cs"/>
                        </a:rPr>
                        <a:t> do</a:t>
                      </a:r>
                      <a:r>
                        <a:rPr lang="en-GB" sz="1050" b="1" kern="1200" baseline="0" dirty="0" smtClean="0">
                          <a:solidFill>
                            <a:schemeClr val="tx1"/>
                          </a:solidFill>
                          <a:latin typeface="+mn-lt"/>
                          <a:ea typeface="+mn-ea"/>
                          <a:cs typeface="+mn-cs"/>
                        </a:rPr>
                        <a:t> new ideas come about?</a:t>
                      </a:r>
                      <a:endParaRPr lang="en-GB" sz="1050" b="1" kern="1200" dirty="0">
                        <a:solidFill>
                          <a:schemeClr val="tx1"/>
                        </a:solidFill>
                        <a:latin typeface="+mn-lt"/>
                        <a:ea typeface="+mn-ea"/>
                        <a:cs typeface="+mn-cs"/>
                      </a:endParaRPr>
                    </a:p>
                  </a:txBody>
                  <a:tcPr marL="45720" marR="45720">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r>
                        <a:rPr lang="en-GB" sz="1050" b="1" i="0" u="none" strike="noStrike" kern="1200" baseline="0" dirty="0" smtClean="0">
                          <a:solidFill>
                            <a:schemeClr val="tx1"/>
                          </a:solidFill>
                          <a:latin typeface="+mn-lt"/>
                          <a:ea typeface="+mn-ea"/>
                          <a:cs typeface="+mn-cs"/>
                        </a:rPr>
                        <a:t>Original ideas</a:t>
                      </a:r>
                      <a:endParaRPr lang="en-GB" sz="1050" b="1" dirty="0"/>
                    </a:p>
                  </a:txBody>
                  <a:tcPr marL="45720" marR="45720"/>
                </a:tc>
                <a:tc>
                  <a:txBody>
                    <a:bodyPr/>
                    <a:lstStyle/>
                    <a:p>
                      <a:r>
                        <a:rPr lang="en-GB" sz="1050" b="1" dirty="0" smtClean="0"/>
                        <a:t>Entrepreneurs</a:t>
                      </a:r>
                      <a:r>
                        <a:rPr lang="en-GB" sz="1050" baseline="0" dirty="0" smtClean="0"/>
                        <a:t> need to be creative to come up with new completely new ideas. Many new ideas are not successful but successful ones can completely change the market. E.g. </a:t>
                      </a:r>
                      <a:r>
                        <a:rPr lang="en-GB" sz="1050" baseline="0" dirty="0" err="1" smtClean="0"/>
                        <a:t>Ipads</a:t>
                      </a:r>
                      <a:r>
                        <a:rPr lang="en-GB" sz="1050" baseline="0" dirty="0" smtClean="0"/>
                        <a:t>, Tesla cars, Dyson Vacuums</a:t>
                      </a:r>
                      <a:endParaRPr lang="en-GB" sz="1050" dirty="0"/>
                    </a:p>
                  </a:txBody>
                  <a:tcPr marL="45720" marR="45720">
                    <a:lnR w="28575" cap="flat" cmpd="sng" algn="ctr">
                      <a:solidFill>
                        <a:schemeClr val="tx1"/>
                      </a:solidFill>
                      <a:prstDash val="solid"/>
                      <a:round/>
                      <a:headEnd type="none" w="med" len="med"/>
                      <a:tailEnd type="none" w="med" len="med"/>
                    </a:lnR>
                  </a:tcPr>
                </a:tc>
              </a:tr>
              <a:tr h="427484">
                <a:tc vMerge="1">
                  <a:txBody>
                    <a:bodyPr/>
                    <a:lstStyle/>
                    <a:p>
                      <a:endParaRPr lang="en-GB" sz="1050" b="1" kern="1200" dirty="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r>
                        <a:rPr lang="en-GB" sz="1050" b="1" dirty="0" smtClean="0"/>
                        <a:t>Adapting existing</a:t>
                      </a:r>
                      <a:r>
                        <a:rPr lang="en-GB" sz="1050" b="1" baseline="0" dirty="0" smtClean="0"/>
                        <a:t> products</a:t>
                      </a:r>
                      <a:endParaRPr lang="en-GB" sz="1050" b="1" dirty="0"/>
                    </a:p>
                  </a:txBody>
                  <a:tcPr marL="45720" marR="45720">
                    <a:lnB w="28575" cap="flat" cmpd="sng" algn="ctr">
                      <a:solidFill>
                        <a:schemeClr val="tx1"/>
                      </a:solidFill>
                      <a:prstDash val="solid"/>
                      <a:round/>
                      <a:headEnd type="none" w="med" len="med"/>
                      <a:tailEnd type="none" w="med" len="med"/>
                    </a:lnB>
                  </a:tcPr>
                </a:tc>
                <a:tc>
                  <a:txBody>
                    <a:bodyPr/>
                    <a:lstStyle/>
                    <a:p>
                      <a:r>
                        <a:rPr lang="en-GB" sz="1050" dirty="0" smtClean="0"/>
                        <a:t>Easier</a:t>
                      </a:r>
                      <a:r>
                        <a:rPr lang="en-GB" sz="1050" baseline="0" dirty="0" smtClean="0"/>
                        <a:t> than a completely new idea (80% of new products fail!). This  can involve small changes (think of all the different design fidget spinners) or new versions of an existing </a:t>
                      </a:r>
                      <a:r>
                        <a:rPr lang="en-GB" sz="1050" b="1" baseline="0" dirty="0" smtClean="0"/>
                        <a:t>brand</a:t>
                      </a:r>
                      <a:r>
                        <a:rPr lang="en-GB" sz="1050" baseline="0" dirty="0" smtClean="0"/>
                        <a:t> – Coke Zero Cherry, Dairy Milk Bubbly, Giant Crumpets, newest James Bond film</a:t>
                      </a:r>
                      <a:endParaRPr lang="en-GB" sz="1050" dirty="0"/>
                    </a:p>
                  </a:txBody>
                  <a:tcPr marL="45720" marR="45720">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237801990"/>
              </p:ext>
            </p:extLst>
          </p:nvPr>
        </p:nvGraphicFramePr>
        <p:xfrm>
          <a:off x="4816624" y="3000400"/>
          <a:ext cx="7848872" cy="2232660"/>
        </p:xfrm>
        <a:graphic>
          <a:graphicData uri="http://schemas.openxmlformats.org/drawingml/2006/table">
            <a:tbl>
              <a:tblPr firstRow="1" bandRow="1">
                <a:tableStyleId>{5940675A-B579-460E-94D1-54222C63F5DA}</a:tableStyleId>
              </a:tblPr>
              <a:tblGrid>
                <a:gridCol w="864096"/>
                <a:gridCol w="6984776"/>
              </a:tblGrid>
              <a:tr h="216024">
                <a:tc gridSpan="2">
                  <a:txBody>
                    <a:bodyPr/>
                    <a:lstStyle/>
                    <a:p>
                      <a:r>
                        <a:rPr lang="en-GB" sz="1050" b="1" dirty="0" smtClean="0"/>
                        <a:t>Risk and Reward 1.1.2</a:t>
                      </a:r>
                      <a:endParaRPr lang="en-GB" sz="1050" b="1" dirty="0"/>
                    </a:p>
                  </a:txBody>
                  <a:tcPr marL="45720" marR="4572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GB" sz="105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370840">
                <a:tc>
                  <a:txBody>
                    <a:bodyPr/>
                    <a:lstStyle/>
                    <a:p>
                      <a:r>
                        <a:rPr lang="en-GB" sz="1000" b="1" kern="1200" dirty="0" smtClean="0">
                          <a:solidFill>
                            <a:schemeClr val="tx1"/>
                          </a:solidFill>
                          <a:latin typeface="+mn-lt"/>
                          <a:ea typeface="+mn-ea"/>
                          <a:cs typeface="+mn-cs"/>
                        </a:rPr>
                        <a:t>What are the reasons for failure?</a:t>
                      </a:r>
                      <a:endParaRPr lang="en-GB" sz="1000" b="1" kern="1200" dirty="0">
                        <a:solidFill>
                          <a:schemeClr val="tx1"/>
                        </a:solidFill>
                        <a:latin typeface="+mn-lt"/>
                        <a:ea typeface="+mn-ea"/>
                        <a:cs typeface="+mn-cs"/>
                      </a:endParaRPr>
                    </a:p>
                  </a:txBody>
                  <a:tcPr marL="45720" marR="45720">
                    <a:lnL w="28575" cap="flat" cmpd="sng" algn="ctr">
                      <a:solidFill>
                        <a:schemeClr val="tx1"/>
                      </a:solidFill>
                      <a:prstDash val="solid"/>
                      <a:round/>
                      <a:headEnd type="none" w="med" len="med"/>
                      <a:tailEnd type="none" w="med" len="med"/>
                    </a:lnL>
                  </a:tcPr>
                </a:tc>
                <a:tc>
                  <a:txBody>
                    <a:bodyPr/>
                    <a:lstStyle/>
                    <a:p>
                      <a:r>
                        <a:rPr lang="en-GB" sz="1050" b="1" dirty="0" smtClean="0"/>
                        <a:t>Business</a:t>
                      </a:r>
                      <a:r>
                        <a:rPr lang="en-GB" sz="1050" b="1" baseline="0" dirty="0" smtClean="0"/>
                        <a:t> failure </a:t>
                      </a:r>
                      <a:r>
                        <a:rPr lang="en-GB" sz="1050" baseline="0" dirty="0" smtClean="0"/>
                        <a:t>usually occurs when a business has problems with cash flow.  This might be caused by poor management, poor market research (not meeting customer needs), lower sales than expected, higher costs or an external shock (e.g. Brexit).</a:t>
                      </a:r>
                      <a:endParaRPr lang="en-GB" sz="1050" dirty="0"/>
                    </a:p>
                  </a:txBody>
                  <a:tcPr marL="45720" marR="45720">
                    <a:lnR w="28575" cap="flat" cmpd="sng" algn="ctr">
                      <a:solidFill>
                        <a:schemeClr val="tx1"/>
                      </a:solidFill>
                      <a:prstDash val="solid"/>
                      <a:round/>
                      <a:headEnd type="none" w="med" len="med"/>
                      <a:tailEnd type="none" w="med" len="med"/>
                    </a:lnR>
                  </a:tcPr>
                </a:tc>
              </a:tr>
              <a:tr h="370840">
                <a:tc>
                  <a:txBody>
                    <a:bodyPr/>
                    <a:lstStyle/>
                    <a:p>
                      <a:r>
                        <a:rPr lang="en-GB" sz="1000" b="1" kern="1200" dirty="0" smtClean="0">
                          <a:solidFill>
                            <a:schemeClr val="tx1"/>
                          </a:solidFill>
                          <a:latin typeface="+mn-lt"/>
                          <a:ea typeface="+mn-ea"/>
                          <a:cs typeface="+mn-cs"/>
                        </a:rPr>
                        <a:t>What are the consequences of business failure?</a:t>
                      </a:r>
                      <a:endParaRPr lang="en-GB" sz="1000" b="1" kern="1200" dirty="0">
                        <a:solidFill>
                          <a:schemeClr val="tx1"/>
                        </a:solidFill>
                        <a:latin typeface="+mn-lt"/>
                        <a:ea typeface="+mn-ea"/>
                        <a:cs typeface="+mn-cs"/>
                      </a:endParaRPr>
                    </a:p>
                  </a:txBody>
                  <a:tcPr marL="45720" marR="45720">
                    <a:lnL w="28575" cap="flat" cmpd="sng" algn="ctr">
                      <a:solidFill>
                        <a:schemeClr val="tx1"/>
                      </a:solidFill>
                      <a:prstDash val="solid"/>
                      <a:round/>
                      <a:headEnd type="none" w="med" len="med"/>
                      <a:tailEnd type="none" w="med" len="med"/>
                    </a:lnL>
                  </a:tcPr>
                </a:tc>
                <a:tc>
                  <a:txBody>
                    <a:bodyPr/>
                    <a:lstStyle/>
                    <a:p>
                      <a:r>
                        <a:rPr lang="en-GB" sz="1050" b="1" dirty="0" smtClean="0"/>
                        <a:t>Financial Loss</a:t>
                      </a:r>
                      <a:r>
                        <a:rPr lang="en-GB" sz="1050" dirty="0" smtClean="0"/>
                        <a:t>: The entrepreneur may lose their investment. They</a:t>
                      </a:r>
                      <a:r>
                        <a:rPr lang="en-GB" sz="1050" baseline="0" dirty="0" smtClean="0"/>
                        <a:t> may also lose their personal assets if they are a ‘</a:t>
                      </a:r>
                      <a:r>
                        <a:rPr lang="en-GB" sz="1050" b="1" baseline="0" dirty="0" smtClean="0"/>
                        <a:t>sole</a:t>
                      </a:r>
                      <a:r>
                        <a:rPr lang="en-GB" sz="1050" baseline="0" dirty="0" smtClean="0"/>
                        <a:t> </a:t>
                      </a:r>
                      <a:r>
                        <a:rPr lang="en-GB" sz="1050" b="1" baseline="0" dirty="0" smtClean="0"/>
                        <a:t>trader</a:t>
                      </a:r>
                      <a:r>
                        <a:rPr lang="en-GB" sz="1050" baseline="0" dirty="0" smtClean="0"/>
                        <a:t>’.</a:t>
                      </a:r>
                    </a:p>
                    <a:p>
                      <a:r>
                        <a:rPr lang="en-GB" sz="1050" b="1" baseline="0" dirty="0" smtClean="0"/>
                        <a:t>Lack of security:</a:t>
                      </a:r>
                      <a:r>
                        <a:rPr lang="en-GB" sz="1050" baseline="0" dirty="0" smtClean="0"/>
                        <a:t> Launching your own business means you lack the security of working for someone else (regular wage, sick pay, pension).</a:t>
                      </a:r>
                    </a:p>
                    <a:p>
                      <a:endParaRPr lang="en-GB" sz="1050" dirty="0"/>
                    </a:p>
                  </a:txBody>
                  <a:tcPr marL="45720" marR="45720">
                    <a:lnR w="28575" cap="flat" cmpd="sng" algn="ctr">
                      <a:solidFill>
                        <a:schemeClr val="tx1"/>
                      </a:solidFill>
                      <a:prstDash val="solid"/>
                      <a:round/>
                      <a:headEnd type="none" w="med" len="med"/>
                      <a:tailEnd type="none" w="med" len="med"/>
                    </a:lnR>
                  </a:tcPr>
                </a:tc>
              </a:tr>
              <a:tr h="370840">
                <a:tc>
                  <a:txBody>
                    <a:bodyPr/>
                    <a:lstStyle/>
                    <a:p>
                      <a:r>
                        <a:rPr lang="en-GB" sz="1000" b="1" kern="1200" dirty="0" smtClean="0">
                          <a:solidFill>
                            <a:schemeClr val="tx1"/>
                          </a:solidFill>
                          <a:latin typeface="+mn-lt"/>
                          <a:ea typeface="+mn-ea"/>
                          <a:cs typeface="+mn-cs"/>
                        </a:rPr>
                        <a:t>What are the rewards for entre-</a:t>
                      </a:r>
                      <a:r>
                        <a:rPr lang="en-GB" sz="1000" b="1" kern="1200" dirty="0" err="1" smtClean="0">
                          <a:solidFill>
                            <a:schemeClr val="tx1"/>
                          </a:solidFill>
                          <a:latin typeface="+mn-lt"/>
                          <a:ea typeface="+mn-ea"/>
                          <a:cs typeface="+mn-cs"/>
                        </a:rPr>
                        <a:t>preneurship</a:t>
                      </a:r>
                      <a:r>
                        <a:rPr lang="en-GB" sz="1000" b="1" kern="1200" dirty="0" smtClean="0">
                          <a:solidFill>
                            <a:schemeClr val="tx1"/>
                          </a:solidFill>
                          <a:latin typeface="+mn-lt"/>
                          <a:ea typeface="+mn-ea"/>
                          <a:cs typeface="+mn-cs"/>
                        </a:rPr>
                        <a:t>?</a:t>
                      </a:r>
                      <a:endParaRPr lang="en-GB" sz="1000" b="1" kern="1200" dirty="0">
                        <a:solidFill>
                          <a:schemeClr val="tx1"/>
                        </a:solidFill>
                        <a:latin typeface="+mn-lt"/>
                        <a:ea typeface="+mn-ea"/>
                        <a:cs typeface="+mn-cs"/>
                      </a:endParaRPr>
                    </a:p>
                  </a:txBody>
                  <a:tcPr marL="45720" marR="45720">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r>
                        <a:rPr lang="en-GB" sz="1050" b="1" dirty="0" smtClean="0"/>
                        <a:t>Business success:</a:t>
                      </a:r>
                      <a:r>
                        <a:rPr lang="en-GB" sz="1050" dirty="0" smtClean="0"/>
                        <a:t> The</a:t>
                      </a:r>
                      <a:r>
                        <a:rPr lang="en-GB" sz="1050" baseline="0" dirty="0" smtClean="0"/>
                        <a:t> satisfaction of building a business from nothing and being in full control</a:t>
                      </a:r>
                    </a:p>
                    <a:p>
                      <a:r>
                        <a:rPr lang="en-GB" sz="1050" b="1" baseline="0" dirty="0" smtClean="0"/>
                        <a:t>Profit:</a:t>
                      </a:r>
                      <a:r>
                        <a:rPr lang="en-GB" sz="1050" b="0" baseline="0" dirty="0" smtClean="0"/>
                        <a:t> This is the reward for the risk of financial failure. A successful firm may be sold for millions and make the risk worthwhile</a:t>
                      </a:r>
                    </a:p>
                    <a:p>
                      <a:r>
                        <a:rPr lang="en-GB" sz="1050" b="1" baseline="0" dirty="0" smtClean="0"/>
                        <a:t>Independence: </a:t>
                      </a:r>
                      <a:r>
                        <a:rPr lang="en-GB" sz="1050" b="0" baseline="0" dirty="0" smtClean="0"/>
                        <a:t>Working for yourself rather than someone else. You get to make the decisions about the business</a:t>
                      </a:r>
                      <a:r>
                        <a:rPr lang="en-GB" sz="1050" b="1" baseline="0" dirty="0" smtClean="0"/>
                        <a:t> </a:t>
                      </a:r>
                      <a:endParaRPr lang="en-GB" sz="1050" b="1" dirty="0"/>
                    </a:p>
                  </a:txBody>
                  <a:tcPr marL="45720" marR="45720">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305723625"/>
              </p:ext>
            </p:extLst>
          </p:nvPr>
        </p:nvGraphicFramePr>
        <p:xfrm>
          <a:off x="4816624" y="5286387"/>
          <a:ext cx="7848872" cy="4019346"/>
        </p:xfrm>
        <a:graphic>
          <a:graphicData uri="http://schemas.openxmlformats.org/drawingml/2006/table">
            <a:tbl>
              <a:tblPr firstRow="1" bandRow="1">
                <a:tableStyleId>{5940675A-B579-460E-94D1-54222C63F5DA}</a:tableStyleId>
              </a:tblPr>
              <a:tblGrid>
                <a:gridCol w="1296144"/>
                <a:gridCol w="6552728"/>
              </a:tblGrid>
              <a:tr h="246990">
                <a:tc gridSpan="2">
                  <a:txBody>
                    <a:bodyPr/>
                    <a:lstStyle/>
                    <a:p>
                      <a:r>
                        <a:rPr lang="en-GB" sz="1050" b="1" dirty="0" smtClean="0"/>
                        <a:t>The Role</a:t>
                      </a:r>
                      <a:r>
                        <a:rPr lang="en-GB" sz="1050" b="1" baseline="0" dirty="0" smtClean="0"/>
                        <a:t> of Business Enterprise 1.1.3</a:t>
                      </a:r>
                      <a:endParaRPr lang="en-GB" sz="1050" b="1" dirty="0"/>
                    </a:p>
                  </a:txBody>
                  <a:tcPr marL="45720" marR="4572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GB" sz="105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561341">
                <a:tc>
                  <a:txBody>
                    <a:bodyPr/>
                    <a:lstStyle/>
                    <a:p>
                      <a:r>
                        <a:rPr lang="en-GB" sz="1050" b="1" kern="1200" dirty="0" smtClean="0">
                          <a:solidFill>
                            <a:schemeClr val="tx1"/>
                          </a:solidFill>
                          <a:latin typeface="+mn-lt"/>
                          <a:ea typeface="+mn-ea"/>
                          <a:cs typeface="+mn-cs"/>
                        </a:rPr>
                        <a:t>What is the difference between goods and services?</a:t>
                      </a:r>
                      <a:endParaRPr lang="en-GB" sz="1050" b="1" kern="1200" dirty="0">
                        <a:solidFill>
                          <a:schemeClr val="tx1"/>
                        </a:solidFill>
                        <a:latin typeface="+mn-lt"/>
                        <a:ea typeface="+mn-ea"/>
                        <a:cs typeface="+mn-cs"/>
                      </a:endParaRPr>
                    </a:p>
                  </a:txBody>
                  <a:tcPr marL="45720" marR="45720">
                    <a:lnL w="28575" cap="flat" cmpd="sng" algn="ctr">
                      <a:solidFill>
                        <a:schemeClr val="tx1"/>
                      </a:solidFill>
                      <a:prstDash val="solid"/>
                      <a:round/>
                      <a:headEnd type="none" w="med" len="med"/>
                      <a:tailEnd type="none" w="med" len="med"/>
                    </a:lnL>
                  </a:tcPr>
                </a:tc>
                <a:tc>
                  <a:txBody>
                    <a:bodyPr/>
                    <a:lstStyle/>
                    <a:p>
                      <a:r>
                        <a:rPr lang="en-GB" sz="1050" b="1" dirty="0" smtClean="0"/>
                        <a:t>Goods</a:t>
                      </a:r>
                      <a:r>
                        <a:rPr lang="en-GB" sz="1050" dirty="0" smtClean="0"/>
                        <a:t>: provide</a:t>
                      </a:r>
                      <a:r>
                        <a:rPr lang="en-GB" sz="1050" baseline="0" dirty="0" smtClean="0"/>
                        <a:t> people with a physical product</a:t>
                      </a:r>
                    </a:p>
                    <a:p>
                      <a:r>
                        <a:rPr lang="en-GB" sz="1050" b="1" baseline="0" dirty="0" smtClean="0"/>
                        <a:t>Services</a:t>
                      </a:r>
                      <a:r>
                        <a:rPr lang="en-GB" sz="1050" baseline="0" dirty="0" smtClean="0"/>
                        <a:t>: an action performed by other people to aid the customers such as hairdressing</a:t>
                      </a:r>
                      <a:endParaRPr lang="en-GB" sz="1050" dirty="0"/>
                    </a:p>
                  </a:txBody>
                  <a:tcPr marL="45720" marR="45720">
                    <a:lnR w="28575" cap="flat" cmpd="sng" algn="ctr">
                      <a:solidFill>
                        <a:schemeClr val="tx1"/>
                      </a:solidFill>
                      <a:prstDash val="solid"/>
                      <a:round/>
                      <a:headEnd type="none" w="med" len="med"/>
                      <a:tailEnd type="none" w="med" len="med"/>
                    </a:lnR>
                  </a:tcPr>
                </a:tc>
              </a:tr>
              <a:tr h="404165">
                <a:tc>
                  <a:txBody>
                    <a:bodyPr/>
                    <a:lstStyle/>
                    <a:p>
                      <a:r>
                        <a:rPr lang="en-GB" sz="1050" b="1" kern="1200" dirty="0" smtClean="0">
                          <a:solidFill>
                            <a:schemeClr val="tx1"/>
                          </a:solidFill>
                          <a:latin typeface="+mn-lt"/>
                          <a:ea typeface="+mn-ea"/>
                          <a:cs typeface="+mn-cs"/>
                        </a:rPr>
                        <a:t>How</a:t>
                      </a:r>
                      <a:r>
                        <a:rPr lang="en-GB" sz="1050" b="1" kern="1200" baseline="0" dirty="0" smtClean="0">
                          <a:solidFill>
                            <a:schemeClr val="tx1"/>
                          </a:solidFill>
                          <a:latin typeface="+mn-lt"/>
                          <a:ea typeface="+mn-ea"/>
                          <a:cs typeface="+mn-cs"/>
                        </a:rPr>
                        <a:t> do firms </a:t>
                      </a:r>
                      <a:r>
                        <a:rPr lang="en-GB" sz="1050" b="1" kern="1200" dirty="0" smtClean="0">
                          <a:solidFill>
                            <a:schemeClr val="tx1"/>
                          </a:solidFill>
                          <a:latin typeface="+mn-lt"/>
                          <a:ea typeface="+mn-ea"/>
                          <a:cs typeface="+mn-cs"/>
                        </a:rPr>
                        <a:t>meet customer needs?</a:t>
                      </a:r>
                      <a:endParaRPr lang="en-GB" sz="1050" b="1" kern="1200" dirty="0">
                        <a:solidFill>
                          <a:schemeClr val="tx1"/>
                        </a:solidFill>
                        <a:latin typeface="+mn-lt"/>
                        <a:ea typeface="+mn-ea"/>
                        <a:cs typeface="+mn-cs"/>
                      </a:endParaRPr>
                    </a:p>
                  </a:txBody>
                  <a:tcPr marL="45720" marR="45720">
                    <a:lnL w="28575" cap="flat" cmpd="sng" algn="ctr">
                      <a:solidFill>
                        <a:schemeClr val="tx1"/>
                      </a:solidFill>
                      <a:prstDash val="solid"/>
                      <a:round/>
                      <a:headEnd type="none" w="med" len="med"/>
                      <a:tailEnd type="none" w="med" len="med"/>
                    </a:lnL>
                  </a:tcPr>
                </a:tc>
                <a:tc>
                  <a:txBody>
                    <a:bodyPr/>
                    <a:lstStyle/>
                    <a:p>
                      <a:r>
                        <a:rPr lang="en-GB" sz="1050" dirty="0" smtClean="0"/>
                        <a:t>By providing goods and services</a:t>
                      </a:r>
                      <a:r>
                        <a:rPr lang="en-GB" sz="1050" baseline="0" dirty="0" smtClean="0"/>
                        <a:t> that people want to buy. Firms compete by trying to identify and meet customer needs better than rival firms.</a:t>
                      </a:r>
                      <a:endParaRPr lang="en-GB" sz="1050" dirty="0"/>
                    </a:p>
                  </a:txBody>
                  <a:tcPr marL="45720" marR="45720">
                    <a:lnR w="28575" cap="flat" cmpd="sng" algn="ctr">
                      <a:solidFill>
                        <a:schemeClr val="tx1"/>
                      </a:solidFill>
                      <a:prstDash val="solid"/>
                      <a:round/>
                      <a:headEnd type="none" w="med" len="med"/>
                      <a:tailEnd type="none" w="med" len="med"/>
                    </a:lnR>
                  </a:tcPr>
                </a:tc>
              </a:tr>
              <a:tr h="1032867">
                <a:tc>
                  <a:txBody>
                    <a:bodyPr/>
                    <a:lstStyle/>
                    <a:p>
                      <a:r>
                        <a:rPr lang="en-GB" sz="1050" b="1" kern="1200" dirty="0" smtClean="0">
                          <a:solidFill>
                            <a:schemeClr val="tx1"/>
                          </a:solidFill>
                          <a:latin typeface="+mn-lt"/>
                          <a:ea typeface="+mn-ea"/>
                          <a:cs typeface="+mn-cs"/>
                        </a:rPr>
                        <a:t>What</a:t>
                      </a:r>
                      <a:r>
                        <a:rPr lang="en-GB" sz="1050" b="1" kern="1200" baseline="0" dirty="0" smtClean="0">
                          <a:solidFill>
                            <a:schemeClr val="tx1"/>
                          </a:solidFill>
                          <a:latin typeface="+mn-lt"/>
                          <a:ea typeface="+mn-ea"/>
                          <a:cs typeface="+mn-cs"/>
                        </a:rPr>
                        <a:t> is the </a:t>
                      </a:r>
                      <a:r>
                        <a:rPr lang="en-GB" sz="1050" b="1" kern="1200" dirty="0" smtClean="0">
                          <a:solidFill>
                            <a:schemeClr val="tx1"/>
                          </a:solidFill>
                          <a:latin typeface="+mn-lt"/>
                          <a:ea typeface="+mn-ea"/>
                          <a:cs typeface="+mn-cs"/>
                        </a:rPr>
                        <a:t> role of the entrepreneur?</a:t>
                      </a:r>
                      <a:endParaRPr lang="en-GB" sz="1050" b="1" kern="1200" dirty="0">
                        <a:solidFill>
                          <a:schemeClr val="tx1"/>
                        </a:solidFill>
                        <a:latin typeface="+mn-lt"/>
                        <a:ea typeface="+mn-ea"/>
                        <a:cs typeface="+mn-cs"/>
                      </a:endParaRPr>
                    </a:p>
                  </a:txBody>
                  <a:tcPr marL="45720" marR="45720">
                    <a:lnL w="28575" cap="flat" cmpd="sng" algn="ctr">
                      <a:solidFill>
                        <a:schemeClr val="tx1"/>
                      </a:solidFill>
                      <a:prstDash val="solid"/>
                      <a:round/>
                      <a:headEnd type="none" w="med" len="med"/>
                      <a:tailEnd type="none" w="med" len="med"/>
                    </a:lnL>
                  </a:tcPr>
                </a:tc>
                <a:tc>
                  <a:txBody>
                    <a:bodyPr/>
                    <a:lstStyle/>
                    <a:p>
                      <a:r>
                        <a:rPr lang="en-GB" sz="1050" b="1" dirty="0" smtClean="0"/>
                        <a:t>To</a:t>
                      </a:r>
                      <a:r>
                        <a:rPr lang="en-GB" sz="1050" b="1" baseline="0" dirty="0" smtClean="0"/>
                        <a:t> organise resources</a:t>
                      </a:r>
                      <a:r>
                        <a:rPr lang="en-GB" sz="1050" b="0" baseline="0" dirty="0" smtClean="0"/>
                        <a:t>, to keep on top of all the day-to-day tasks and plan for the future.</a:t>
                      </a:r>
                    </a:p>
                    <a:p>
                      <a:r>
                        <a:rPr lang="en-GB" sz="1050" b="1" baseline="0" dirty="0" smtClean="0"/>
                        <a:t>To make decisions</a:t>
                      </a:r>
                      <a:r>
                        <a:rPr lang="en-GB" sz="1050" b="0" baseline="0" dirty="0" smtClean="0"/>
                        <a:t> about what products and services to offer and how best to it. Whether take on new staff and grow the business and what to do if things go wrong. </a:t>
                      </a:r>
                    </a:p>
                    <a:p>
                      <a:r>
                        <a:rPr lang="en-GB" sz="1050" b="1" baseline="0" dirty="0" smtClean="0"/>
                        <a:t>To take risks: </a:t>
                      </a:r>
                      <a:r>
                        <a:rPr lang="en-GB" sz="1050" b="0" baseline="0" dirty="0" smtClean="0"/>
                        <a:t>There are lots of unknowns involved in running a business. The entrepreneur may have given up their job and will lose money if the business fails. </a:t>
                      </a:r>
                    </a:p>
                    <a:p>
                      <a:r>
                        <a:rPr lang="en-GB" sz="1050" b="1" baseline="0" dirty="0" smtClean="0"/>
                        <a:t>Planning</a:t>
                      </a:r>
                      <a:r>
                        <a:rPr lang="en-GB" sz="1050" b="0" baseline="0" dirty="0" smtClean="0"/>
                        <a:t> can help reduce the risk of failure and help them decide if the business is a good idea.</a:t>
                      </a:r>
                    </a:p>
                  </a:txBody>
                  <a:tcPr marL="45720" marR="45720">
                    <a:lnR w="28575" cap="flat" cmpd="sng" algn="ctr">
                      <a:solidFill>
                        <a:schemeClr val="tx1"/>
                      </a:solidFill>
                      <a:prstDash val="solid"/>
                      <a:round/>
                      <a:headEnd type="none" w="med" len="med"/>
                      <a:tailEnd type="none" w="med" len="med"/>
                    </a:lnR>
                  </a:tcPr>
                </a:tc>
              </a:tr>
              <a:tr h="1733346">
                <a:tc>
                  <a:txBody>
                    <a:bodyPr/>
                    <a:lstStyle/>
                    <a:p>
                      <a:r>
                        <a:rPr lang="en-GB" sz="1050" b="1" kern="1200" dirty="0" smtClean="0">
                          <a:solidFill>
                            <a:schemeClr val="tx1"/>
                          </a:solidFill>
                          <a:latin typeface="+mn-lt"/>
                          <a:ea typeface="+mn-ea"/>
                          <a:cs typeface="+mn-cs"/>
                        </a:rPr>
                        <a:t>How do firms add value?</a:t>
                      </a:r>
                      <a:endParaRPr lang="en-GB" sz="1050" b="1" kern="1200" dirty="0">
                        <a:solidFill>
                          <a:schemeClr val="tx1"/>
                        </a:solidFill>
                        <a:latin typeface="+mn-lt"/>
                        <a:ea typeface="+mn-ea"/>
                        <a:cs typeface="+mn-cs"/>
                      </a:endParaRPr>
                    </a:p>
                  </a:txBody>
                  <a:tcPr marL="45720" marR="45720">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r>
                        <a:rPr lang="en-GB" sz="1050" b="1" baseline="0" dirty="0" smtClean="0"/>
                        <a:t>Added</a:t>
                      </a:r>
                      <a:r>
                        <a:rPr lang="en-GB" sz="1050" b="0" baseline="0" dirty="0" smtClean="0"/>
                        <a:t> </a:t>
                      </a:r>
                      <a:r>
                        <a:rPr lang="en-GB" sz="1050" b="1" baseline="0" dirty="0" smtClean="0"/>
                        <a:t>value</a:t>
                      </a:r>
                      <a:r>
                        <a:rPr lang="en-GB" sz="1050" b="0" baseline="0" dirty="0" smtClean="0"/>
                        <a:t> is the difference between the cost of materials and the selling price. </a:t>
                      </a:r>
                      <a:r>
                        <a:rPr lang="en-GB" sz="1050" b="1" baseline="0" dirty="0" smtClean="0"/>
                        <a:t>This can be achieved through:</a:t>
                      </a:r>
                    </a:p>
                    <a:p>
                      <a:endParaRPr lang="en-GB" sz="500" b="1" baseline="0" dirty="0" smtClean="0"/>
                    </a:p>
                    <a:p>
                      <a:r>
                        <a:rPr lang="en-GB" sz="1050" b="1" baseline="0" dirty="0" smtClean="0"/>
                        <a:t>Convenience</a:t>
                      </a:r>
                      <a:r>
                        <a:rPr lang="en-GB" sz="1050" b="0" baseline="0" dirty="0" smtClean="0"/>
                        <a:t>: customers may be prepared to pay more for a service at home rather than having to go to the shops</a:t>
                      </a:r>
                    </a:p>
                    <a:p>
                      <a:r>
                        <a:rPr lang="en-GB" sz="1050" b="1" baseline="0" dirty="0" smtClean="0"/>
                        <a:t>Branding</a:t>
                      </a:r>
                      <a:r>
                        <a:rPr lang="en-GB" sz="1050" b="0" baseline="0" dirty="0" smtClean="0"/>
                        <a:t>: established and desirable brands can charge more</a:t>
                      </a:r>
                    </a:p>
                    <a:p>
                      <a:r>
                        <a:rPr lang="en-GB" sz="1050" b="1" baseline="0" dirty="0" smtClean="0"/>
                        <a:t>Design</a:t>
                      </a:r>
                      <a:r>
                        <a:rPr lang="en-GB" sz="1050" b="0" baseline="0" dirty="0" smtClean="0"/>
                        <a:t>: the use, appearance and cost of a product are all important factors and can add value to its production</a:t>
                      </a:r>
                    </a:p>
                    <a:p>
                      <a:r>
                        <a:rPr lang="en-GB" sz="1050" b="1" baseline="0" dirty="0" smtClean="0"/>
                        <a:t>Quality</a:t>
                      </a:r>
                      <a:r>
                        <a:rPr lang="en-GB" sz="1050" b="0" baseline="0" dirty="0" smtClean="0"/>
                        <a:t>: customers will have an expectation of the quality of a product and the more a product meets or exceeds this, the more value will be added in its production and the higher the price</a:t>
                      </a:r>
                    </a:p>
                    <a:p>
                      <a:r>
                        <a:rPr lang="en-GB" sz="1050" b="1" baseline="0" dirty="0" smtClean="0"/>
                        <a:t>Unique</a:t>
                      </a:r>
                      <a:r>
                        <a:rPr lang="en-GB" sz="1050" b="0" baseline="0" dirty="0" smtClean="0"/>
                        <a:t> </a:t>
                      </a:r>
                      <a:r>
                        <a:rPr lang="en-GB" sz="1050" b="1" baseline="0" dirty="0" smtClean="0"/>
                        <a:t>selling</a:t>
                      </a:r>
                      <a:r>
                        <a:rPr lang="en-GB" sz="1050" b="0" baseline="0" dirty="0" smtClean="0"/>
                        <a:t> </a:t>
                      </a:r>
                      <a:r>
                        <a:rPr lang="en-GB" sz="1050" b="1" baseline="0" dirty="0" smtClean="0"/>
                        <a:t>point</a:t>
                      </a:r>
                      <a:r>
                        <a:rPr lang="en-GB" sz="1050" b="0" baseline="0" dirty="0" smtClean="0"/>
                        <a:t> </a:t>
                      </a:r>
                      <a:r>
                        <a:rPr lang="en-GB" sz="1050" b="1" baseline="0" dirty="0" smtClean="0"/>
                        <a:t>(USP)</a:t>
                      </a:r>
                      <a:r>
                        <a:rPr lang="en-GB" sz="1050" b="0" baseline="0" dirty="0" smtClean="0"/>
                        <a:t>: if a product is different to that of its competitors in some good way, then the enterprise has the possibility of charging a higher price because of this difference. This might be the name of the product or a particular feature that it possesses</a:t>
                      </a:r>
                    </a:p>
                  </a:txBody>
                  <a:tcPr marL="45720" marR="45720">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208112" y="48072"/>
            <a:ext cx="4509504" cy="477054"/>
          </a:xfrm>
          <a:prstGeom prst="rect">
            <a:avLst/>
          </a:prstGeom>
          <a:noFill/>
        </p:spPr>
        <p:txBody>
          <a:bodyPr wrap="none" rtlCol="0">
            <a:spAutoFit/>
          </a:bodyPr>
          <a:lstStyle/>
          <a:p>
            <a:r>
              <a:rPr lang="en-GB" dirty="0" smtClean="0"/>
              <a:t>Enterprise and Entrepreneurship</a:t>
            </a:r>
            <a:endParaRPr lang="en-GB" dirty="0"/>
          </a:p>
        </p:txBody>
      </p:sp>
    </p:spTree>
    <p:extLst>
      <p:ext uri="{BB962C8B-B14F-4D97-AF65-F5344CB8AC3E}">
        <p14:creationId xmlns:p14="http://schemas.microsoft.com/office/powerpoint/2010/main" val="3766494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59561</TotalTime>
  <Words>1051</Words>
  <Application>Microsoft Office PowerPoint</Application>
  <PresentationFormat>A3 Paper (297x420 mm)</PresentationFormat>
  <Paragraphs>86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M Jenkins</dc:creator>
  <cp:lastModifiedBy>BARRATT, Anna</cp:lastModifiedBy>
  <cp:revision>40</cp:revision>
  <cp:lastPrinted>2017-11-01T14:46:54Z</cp:lastPrinted>
  <dcterms:created xsi:type="dcterms:W3CDTF">2017-07-19T08:30:31Z</dcterms:created>
  <dcterms:modified xsi:type="dcterms:W3CDTF">2017-11-01T14:47:31Z</dcterms:modified>
</cp:coreProperties>
</file>