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5145088" cy="9144000"/>
  <p:notesSz cx="6858000" cy="9144000"/>
  <p:embeddedFontLst>
    <p:embeddedFont>
      <p:font typeface="Calibri" panose="020F0502020204030204" pitchFamily="34" charset="0"/>
      <p:regular r:id="rId11"/>
      <p:bold r:id="rId12"/>
      <p:italic r:id="rId13"/>
      <p:boldItalic r:id="rId14"/>
    </p:embeddedFont>
    <p:embeddedFont>
      <p:font typeface="Kalam" panose="020B0604020202020204" charset="0"/>
      <p:regular r:id="rId15"/>
      <p:bold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2A08533-10A1-48ED-89AC-3B84A2741230}">
  <a:tblStyle styleId="{F2A08533-10A1-48ED-89AC-3B84A274123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3600" y="96"/>
      </p:cViewPr>
      <p:guideLst>
        <p:guide orient="horz" pos="2880"/>
        <p:guide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464751" y="685800"/>
            <a:ext cx="1929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465388" y="685800"/>
            <a:ext cx="1928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b494c217f_0_1:notes"/>
          <p:cNvSpPr>
            <a:spLocks noGrp="1" noRot="1" noChangeAspect="1"/>
          </p:cNvSpPr>
          <p:nvPr>
            <p:ph type="sldImg" idx="2"/>
          </p:nvPr>
        </p:nvSpPr>
        <p:spPr>
          <a:xfrm>
            <a:off x="2465388" y="685800"/>
            <a:ext cx="1928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b494c217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3d0d36ad49_0_14:notes"/>
          <p:cNvSpPr>
            <a:spLocks noGrp="1" noRot="1" noChangeAspect="1"/>
          </p:cNvSpPr>
          <p:nvPr>
            <p:ph type="sldImg" idx="2"/>
          </p:nvPr>
        </p:nvSpPr>
        <p:spPr>
          <a:xfrm>
            <a:off x="2465388" y="685800"/>
            <a:ext cx="1928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3d0d36ad4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3d0d36ad49_0_0:notes"/>
          <p:cNvSpPr>
            <a:spLocks noGrp="1" noRot="1" noChangeAspect="1"/>
          </p:cNvSpPr>
          <p:nvPr>
            <p:ph type="sldImg" idx="2"/>
          </p:nvPr>
        </p:nvSpPr>
        <p:spPr>
          <a:xfrm>
            <a:off x="2465388" y="685800"/>
            <a:ext cx="1928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3d0d36ad4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3d0dfee248_0_0:notes"/>
          <p:cNvSpPr>
            <a:spLocks noGrp="1" noRot="1" noChangeAspect="1"/>
          </p:cNvSpPr>
          <p:nvPr>
            <p:ph type="sldImg" idx="2"/>
          </p:nvPr>
        </p:nvSpPr>
        <p:spPr>
          <a:xfrm>
            <a:off x="2465388" y="685800"/>
            <a:ext cx="1928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3d0dfee24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3d0d36ad49_0_21:notes"/>
          <p:cNvSpPr>
            <a:spLocks noGrp="1" noRot="1" noChangeAspect="1"/>
          </p:cNvSpPr>
          <p:nvPr>
            <p:ph type="sldImg" idx="2"/>
          </p:nvPr>
        </p:nvSpPr>
        <p:spPr>
          <a:xfrm>
            <a:off x="2465388" y="685800"/>
            <a:ext cx="1928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3d0d36ad4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3b9f7566b4_0_1:notes"/>
          <p:cNvSpPr>
            <a:spLocks noGrp="1" noRot="1" noChangeAspect="1"/>
          </p:cNvSpPr>
          <p:nvPr>
            <p:ph type="sldImg" idx="2"/>
          </p:nvPr>
        </p:nvSpPr>
        <p:spPr>
          <a:xfrm>
            <a:off x="2465388" y="685800"/>
            <a:ext cx="1928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3b9f7566b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b9f7566b4_0_12:notes"/>
          <p:cNvSpPr>
            <a:spLocks noGrp="1" noRot="1" noChangeAspect="1"/>
          </p:cNvSpPr>
          <p:nvPr>
            <p:ph type="sldImg" idx="2"/>
          </p:nvPr>
        </p:nvSpPr>
        <p:spPr>
          <a:xfrm>
            <a:off x="2465388" y="685800"/>
            <a:ext cx="1928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3b9f7566b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5367" y="1323689"/>
            <a:ext cx="4793700" cy="36492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175362" y="5038444"/>
            <a:ext cx="4793700" cy="1409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4766591" y="8290163"/>
            <a:ext cx="30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175362" y="1966444"/>
            <a:ext cx="4793700" cy="34908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175362" y="5603956"/>
            <a:ext cx="4793700" cy="23124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4766591" y="8290163"/>
            <a:ext cx="30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4766591" y="8290163"/>
            <a:ext cx="30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75362" y="3823733"/>
            <a:ext cx="4793700" cy="1496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4766591" y="8290163"/>
            <a:ext cx="30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175362" y="791156"/>
            <a:ext cx="4793700" cy="10182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175362" y="2048844"/>
            <a:ext cx="4793700" cy="60735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4766591" y="8290163"/>
            <a:ext cx="30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175362" y="791156"/>
            <a:ext cx="4793700" cy="10182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175362" y="2048844"/>
            <a:ext cx="2250300" cy="6073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2718701" y="2048844"/>
            <a:ext cx="2250300" cy="6073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4766591" y="8290163"/>
            <a:ext cx="30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75362" y="791156"/>
            <a:ext cx="4793700" cy="10182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4766591" y="8290163"/>
            <a:ext cx="30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75362" y="987733"/>
            <a:ext cx="1579800" cy="134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175362" y="2470400"/>
            <a:ext cx="1579800" cy="5652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4766591" y="8290163"/>
            <a:ext cx="30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275814" y="800267"/>
            <a:ext cx="3582600" cy="72726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4766591" y="8290163"/>
            <a:ext cx="30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2572200" y="-222"/>
            <a:ext cx="2572200" cy="9144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149370" y="2192311"/>
            <a:ext cx="2275800" cy="26352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149370" y="4983244"/>
            <a:ext cx="2275800" cy="2195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2778955" y="1287244"/>
            <a:ext cx="2158800" cy="6569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4766591" y="8290163"/>
            <a:ext cx="30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175362" y="7521022"/>
            <a:ext cx="3375000" cy="1075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4766591" y="8290163"/>
            <a:ext cx="308700" cy="699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75362" y="791156"/>
            <a:ext cx="4793700" cy="10182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175362" y="2048844"/>
            <a:ext cx="4793700" cy="60735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4766591" y="8290163"/>
            <a:ext cx="308700" cy="699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cr.org.uk/Images/234833-specification-accredited-a-level-gce-physical-education-h555.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mailto:lbugler@budmouth-aspiration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175350" y="209850"/>
            <a:ext cx="4793700" cy="87153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rmAutofit lnSpcReduction="20000"/>
          </a:bodyPr>
          <a:lstStyle/>
          <a:p>
            <a:pPr marL="0" lvl="0" indent="0" algn="ctr"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r>
              <a:rPr lang="en-GB" sz="3200">
                <a:latin typeface="Calibri"/>
                <a:ea typeface="Calibri"/>
                <a:cs typeface="Calibri"/>
                <a:sym typeface="Calibri"/>
              </a:rPr>
              <a:t>A-LEVEL PE</a:t>
            </a:r>
            <a:endParaRPr sz="3200">
              <a:latin typeface="Calibri"/>
              <a:ea typeface="Calibri"/>
              <a:cs typeface="Calibri"/>
              <a:sym typeface="Calibri"/>
            </a:endParaRPr>
          </a:p>
          <a:p>
            <a:pPr marL="0" lvl="0" indent="0" algn="ctr" rtl="0">
              <a:spcBef>
                <a:spcPts val="0"/>
              </a:spcBef>
              <a:spcAft>
                <a:spcPts val="0"/>
              </a:spcAft>
              <a:buNone/>
            </a:pPr>
            <a:r>
              <a:rPr lang="en-GB" sz="3200">
                <a:latin typeface="Calibri"/>
                <a:ea typeface="Calibri"/>
                <a:cs typeface="Calibri"/>
                <a:sym typeface="Calibri"/>
              </a:rPr>
              <a:t>OCR</a:t>
            </a:r>
            <a:endParaRPr sz="3200">
              <a:latin typeface="Calibri"/>
              <a:ea typeface="Calibri"/>
              <a:cs typeface="Calibri"/>
              <a:sym typeface="Calibri"/>
            </a:endParaRPr>
          </a:p>
          <a:p>
            <a:pPr marL="0" lvl="0" indent="0" algn="ctr" rtl="0">
              <a:spcBef>
                <a:spcPts val="0"/>
              </a:spcBef>
              <a:spcAft>
                <a:spcPts val="0"/>
              </a:spcAft>
              <a:buNone/>
            </a:pPr>
            <a:endParaRPr sz="2400">
              <a:latin typeface="Calibri"/>
              <a:ea typeface="Calibri"/>
              <a:cs typeface="Calibri"/>
              <a:sym typeface="Calibri"/>
            </a:endParaRPr>
          </a:p>
          <a:p>
            <a:pPr marL="0" lvl="0" indent="0" algn="ctr" rtl="0">
              <a:spcBef>
                <a:spcPts val="0"/>
              </a:spcBef>
              <a:spcAft>
                <a:spcPts val="0"/>
              </a:spcAft>
              <a:buNone/>
            </a:pPr>
            <a:r>
              <a:rPr lang="en-GB" sz="2400">
                <a:latin typeface="Calibri"/>
                <a:ea typeface="Calibri"/>
                <a:cs typeface="Calibri"/>
                <a:sym typeface="Calibri"/>
              </a:rPr>
              <a:t>Pre-course Booklet</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ctr"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r>
              <a:rPr lang="en-GB" sz="2400">
                <a:latin typeface="Calibri"/>
                <a:ea typeface="Calibri"/>
                <a:cs typeface="Calibri"/>
                <a:sym typeface="Calibri"/>
              </a:rPr>
              <a:t>Student Name	___________</a:t>
            </a: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a:p>
            <a:pPr marL="0" lvl="0" indent="0" algn="ctr" rtl="0">
              <a:spcBef>
                <a:spcPts val="0"/>
              </a:spcBef>
              <a:spcAft>
                <a:spcPts val="0"/>
              </a:spcAft>
              <a:buNone/>
            </a:pPr>
            <a:r>
              <a:rPr lang="en-GB" sz="2400" b="1">
                <a:latin typeface="Calibri"/>
                <a:ea typeface="Calibri"/>
                <a:cs typeface="Calibri"/>
                <a:sym typeface="Calibri"/>
              </a:rPr>
              <a:t>Submit to your A-Level PE teacher first week of September.</a:t>
            </a:r>
            <a:endParaRPr sz="2400" b="1">
              <a:latin typeface="Calibri"/>
              <a:ea typeface="Calibri"/>
              <a:cs typeface="Calibri"/>
              <a:sym typeface="Calibri"/>
            </a:endParaRPr>
          </a:p>
          <a:p>
            <a:pPr marL="0" lvl="0" indent="0" algn="l" rtl="0">
              <a:spcBef>
                <a:spcPts val="0"/>
              </a:spcBef>
              <a:spcAft>
                <a:spcPts val="0"/>
              </a:spcAft>
              <a:buNone/>
            </a:pPr>
            <a:endParaRPr sz="2400" b="1">
              <a:latin typeface="Calibri"/>
              <a:ea typeface="Calibri"/>
              <a:cs typeface="Calibri"/>
              <a:sym typeface="Calibri"/>
            </a:endParaRPr>
          </a:p>
          <a:p>
            <a:pPr marL="0" lvl="0" indent="0" algn="l" rtl="0">
              <a:spcBef>
                <a:spcPts val="0"/>
              </a:spcBef>
              <a:spcAft>
                <a:spcPts val="0"/>
              </a:spcAft>
              <a:buNone/>
            </a:pPr>
            <a:endParaRPr sz="2400" b="1">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en-GB" sz="2100">
                <a:latin typeface="Calibri"/>
                <a:ea typeface="Calibri"/>
                <a:cs typeface="Calibri"/>
                <a:sym typeface="Calibri"/>
              </a:rPr>
              <a:t>To help you gain a full understanding of what you will study during the A-Level PE, please click here for the course specification </a:t>
            </a:r>
            <a:r>
              <a:rPr lang="en-GB" sz="2100" u="sng">
                <a:solidFill>
                  <a:schemeClr val="accent5"/>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link</a:t>
            </a:r>
            <a:r>
              <a:rPr lang="en-GB" sz="2100">
                <a:latin typeface="Calibri"/>
                <a:ea typeface="Calibri"/>
                <a:cs typeface="Calibri"/>
                <a:sym typeface="Calibri"/>
              </a:rPr>
              <a:t>.</a:t>
            </a:r>
            <a:endParaRPr sz="2100">
              <a:latin typeface="Calibri"/>
              <a:ea typeface="Calibri"/>
              <a:cs typeface="Calibri"/>
              <a:sym typeface="Calibri"/>
            </a:endParaRPr>
          </a:p>
          <a:p>
            <a:pPr marL="0" lvl="0" indent="0" algn="l" rtl="0">
              <a:spcBef>
                <a:spcPts val="0"/>
              </a:spcBef>
              <a:spcAft>
                <a:spcPts val="0"/>
              </a:spcAft>
              <a:buNone/>
            </a:pPr>
            <a:endParaRPr sz="2400" b="1">
              <a:latin typeface="Calibri"/>
              <a:ea typeface="Calibri"/>
              <a:cs typeface="Calibri"/>
              <a:sym typeface="Calibri"/>
            </a:endParaRPr>
          </a:p>
          <a:p>
            <a:pPr marL="0" lvl="0" indent="0" algn="l" rtl="0">
              <a:spcBef>
                <a:spcPts val="0"/>
              </a:spcBef>
              <a:spcAft>
                <a:spcPts val="0"/>
              </a:spcAft>
              <a:buNone/>
            </a:pPr>
            <a:r>
              <a:rPr lang="en-GB" sz="1500" u="sng">
                <a:solidFill>
                  <a:schemeClr val="hlink"/>
                </a:solidFill>
                <a:latin typeface="Calibri"/>
                <a:ea typeface="Calibri"/>
                <a:cs typeface="Calibri"/>
                <a:sym typeface="Calibri"/>
                <a:hlinkClick r:id="rId4"/>
              </a:rPr>
              <a:t>lbugler@budmouth-aspirations.org</a:t>
            </a:r>
            <a:r>
              <a:rPr lang="en-GB" sz="1500">
                <a:latin typeface="Calibri"/>
                <a:ea typeface="Calibri"/>
                <a:cs typeface="Calibri"/>
                <a:sym typeface="Calibri"/>
              </a:rPr>
              <a:t> Mrs Bugler for support</a:t>
            </a:r>
            <a:endParaRPr sz="1500">
              <a:latin typeface="Calibri"/>
              <a:ea typeface="Calibri"/>
              <a:cs typeface="Calibri"/>
              <a:sym typeface="Calibri"/>
            </a:endParaRPr>
          </a:p>
        </p:txBody>
      </p:sp>
      <p:pic>
        <p:nvPicPr>
          <p:cNvPr id="55" name="Google Shape;55;p13"/>
          <p:cNvPicPr preferRelativeResize="0"/>
          <p:nvPr/>
        </p:nvPicPr>
        <p:blipFill>
          <a:blip r:embed="rId5">
            <a:alphaModFix/>
          </a:blip>
          <a:stretch>
            <a:fillRect/>
          </a:stretch>
        </p:blipFill>
        <p:spPr>
          <a:xfrm>
            <a:off x="3181975" y="375725"/>
            <a:ext cx="1687075" cy="713950"/>
          </a:xfrm>
          <a:prstGeom prst="rect">
            <a:avLst/>
          </a:prstGeom>
          <a:noFill/>
          <a:ln>
            <a:noFill/>
          </a:ln>
        </p:spPr>
      </p:pic>
      <p:pic>
        <p:nvPicPr>
          <p:cNvPr id="56" name="Google Shape;56;p13"/>
          <p:cNvPicPr preferRelativeResize="0"/>
          <p:nvPr/>
        </p:nvPicPr>
        <p:blipFill>
          <a:blip r:embed="rId6">
            <a:alphaModFix/>
          </a:blip>
          <a:stretch>
            <a:fillRect/>
          </a:stretch>
        </p:blipFill>
        <p:spPr>
          <a:xfrm>
            <a:off x="971150" y="2753327"/>
            <a:ext cx="3202075" cy="1995675"/>
          </a:xfrm>
          <a:prstGeom prst="rect">
            <a:avLst/>
          </a:prstGeom>
          <a:noFill/>
          <a:ln w="19050" cap="flat" cmpd="sng">
            <a:solidFill>
              <a:srgbClr val="999999"/>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240900" y="312850"/>
            <a:ext cx="4662600" cy="6972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891"/>
              <a:buFont typeface="Arial"/>
              <a:buNone/>
            </a:pPr>
            <a:r>
              <a:rPr lang="en-GB" sz="1760" b="1">
                <a:latin typeface="Calibri"/>
                <a:ea typeface="Calibri"/>
                <a:cs typeface="Calibri"/>
                <a:sym typeface="Calibri"/>
              </a:rPr>
              <a:t>TASK 01| </a:t>
            </a:r>
            <a:endParaRPr sz="1760" b="1">
              <a:latin typeface="Calibri"/>
              <a:ea typeface="Calibri"/>
              <a:cs typeface="Calibri"/>
              <a:sym typeface="Calibri"/>
            </a:endParaRPr>
          </a:p>
          <a:p>
            <a:pPr marL="0" lvl="0" indent="0" algn="l" rtl="0">
              <a:spcBef>
                <a:spcPts val="0"/>
              </a:spcBef>
              <a:spcAft>
                <a:spcPts val="0"/>
              </a:spcAft>
              <a:buClr>
                <a:schemeClr val="dk1"/>
              </a:buClr>
              <a:buSzPts val="891"/>
              <a:buFont typeface="Arial"/>
              <a:buNone/>
            </a:pPr>
            <a:r>
              <a:rPr lang="en-GB" sz="1760" b="1">
                <a:latin typeface="Calibri"/>
                <a:ea typeface="Calibri"/>
                <a:cs typeface="Calibri"/>
                <a:sym typeface="Calibri"/>
              </a:rPr>
              <a:t>Physiological Factors Affecting Performance	</a:t>
            </a:r>
            <a:endParaRPr sz="1423" b="1">
              <a:latin typeface="Calibri"/>
              <a:ea typeface="Calibri"/>
              <a:cs typeface="Calibri"/>
              <a:sym typeface="Calibri"/>
            </a:endParaRPr>
          </a:p>
          <a:p>
            <a:pPr marL="0" lvl="0" indent="0" algn="l" rtl="0">
              <a:spcBef>
                <a:spcPts val="0"/>
              </a:spcBef>
              <a:spcAft>
                <a:spcPts val="0"/>
              </a:spcAft>
              <a:buSzPts val="990"/>
              <a:buNone/>
            </a:pPr>
            <a:endParaRPr sz="2170" b="1">
              <a:latin typeface="Calibri"/>
              <a:ea typeface="Calibri"/>
              <a:cs typeface="Calibri"/>
              <a:sym typeface="Calibri"/>
            </a:endParaRPr>
          </a:p>
        </p:txBody>
      </p:sp>
      <p:sp>
        <p:nvSpPr>
          <p:cNvPr id="62" name="Google Shape;62;p14"/>
          <p:cNvSpPr txBox="1">
            <a:spLocks noGrp="1"/>
          </p:cNvSpPr>
          <p:nvPr>
            <p:ph type="body" idx="1"/>
          </p:nvPr>
        </p:nvSpPr>
        <p:spPr>
          <a:xfrm>
            <a:off x="240900" y="1010050"/>
            <a:ext cx="4662600" cy="697200"/>
          </a:xfrm>
          <a:prstGeom prst="rect">
            <a:avLst/>
          </a:prstGeom>
          <a:solidFill>
            <a:srgbClr val="999999"/>
          </a:solidFill>
        </p:spPr>
        <p:txBody>
          <a:bodyPr spcFirstLastPara="1" wrap="square" lIns="91425" tIns="91425" rIns="91425" bIns="91425" anchor="ctr" anchorCtr="0">
            <a:noAutofit/>
          </a:bodyPr>
          <a:lstStyle/>
          <a:p>
            <a:pPr marL="0" lvl="0" indent="0" algn="l" rtl="0">
              <a:lnSpc>
                <a:spcPct val="150000"/>
              </a:lnSpc>
              <a:spcBef>
                <a:spcPts val="0"/>
              </a:spcBef>
              <a:spcAft>
                <a:spcPts val="1200"/>
              </a:spcAft>
              <a:buSzPts val="539"/>
              <a:buNone/>
            </a:pPr>
            <a:r>
              <a:rPr lang="en-GB" sz="1170">
                <a:solidFill>
                  <a:schemeClr val="lt1"/>
                </a:solidFill>
                <a:latin typeface="Calibri"/>
                <a:ea typeface="Calibri"/>
                <a:cs typeface="Calibri"/>
                <a:sym typeface="Calibri"/>
              </a:rPr>
              <a:t>Research the terms below and complete the glossary.  Once you have completed the written glossary, attempt to revise the key terms.</a:t>
            </a:r>
            <a:endParaRPr sz="1170">
              <a:solidFill>
                <a:schemeClr val="lt1"/>
              </a:solidFill>
              <a:latin typeface="Calibri"/>
              <a:ea typeface="Calibri"/>
              <a:cs typeface="Calibri"/>
              <a:sym typeface="Calibri"/>
            </a:endParaRPr>
          </a:p>
        </p:txBody>
      </p:sp>
      <p:sp>
        <p:nvSpPr>
          <p:cNvPr id="63" name="Google Shape;63;p14"/>
          <p:cNvSpPr txBox="1">
            <a:spLocks noGrp="1"/>
          </p:cNvSpPr>
          <p:nvPr>
            <p:ph type="sldNum" idx="12"/>
          </p:nvPr>
        </p:nvSpPr>
        <p:spPr>
          <a:xfrm>
            <a:off x="4766591" y="8290163"/>
            <a:ext cx="308700" cy="699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sz="900">
                <a:latin typeface="Calibri"/>
                <a:ea typeface="Calibri"/>
                <a:cs typeface="Calibri"/>
                <a:sym typeface="Calibri"/>
              </a:rPr>
              <a:t>2</a:t>
            </a:fld>
            <a:endParaRPr sz="900">
              <a:latin typeface="Calibri"/>
              <a:ea typeface="Calibri"/>
              <a:cs typeface="Calibri"/>
              <a:sym typeface="Calibri"/>
            </a:endParaRPr>
          </a:p>
        </p:txBody>
      </p:sp>
      <p:graphicFrame>
        <p:nvGraphicFramePr>
          <p:cNvPr id="64" name="Google Shape;64;p14"/>
          <p:cNvGraphicFramePr/>
          <p:nvPr/>
        </p:nvGraphicFramePr>
        <p:xfrm>
          <a:off x="240900" y="1755075"/>
          <a:ext cx="3000000" cy="3000000"/>
        </p:xfrm>
        <a:graphic>
          <a:graphicData uri="http://schemas.openxmlformats.org/drawingml/2006/table">
            <a:tbl>
              <a:tblPr>
                <a:noFill/>
                <a:tableStyleId>{F2A08533-10A1-48ED-89AC-3B84A2741230}</a:tableStyleId>
              </a:tblPr>
              <a:tblGrid>
                <a:gridCol w="1706750">
                  <a:extLst>
                    <a:ext uri="{9D8B030D-6E8A-4147-A177-3AD203B41FA5}">
                      <a16:colId xmlns:a16="http://schemas.microsoft.com/office/drawing/2014/main" val="20000"/>
                    </a:ext>
                  </a:extLst>
                </a:gridCol>
                <a:gridCol w="2955850">
                  <a:extLst>
                    <a:ext uri="{9D8B030D-6E8A-4147-A177-3AD203B41FA5}">
                      <a16:colId xmlns:a16="http://schemas.microsoft.com/office/drawing/2014/main" val="20001"/>
                    </a:ext>
                  </a:extLst>
                </a:gridCol>
              </a:tblGrid>
              <a:tr h="387175">
                <a:tc>
                  <a:txBody>
                    <a:bodyPr/>
                    <a:lstStyle/>
                    <a:p>
                      <a:pPr marL="0" lvl="0" indent="0" algn="l" rtl="0">
                        <a:spcBef>
                          <a:spcPts val="0"/>
                        </a:spcBef>
                        <a:spcAft>
                          <a:spcPts val="0"/>
                        </a:spcAft>
                        <a:buNone/>
                      </a:pPr>
                      <a:r>
                        <a:rPr lang="en-GB" sz="900" b="1">
                          <a:solidFill>
                            <a:schemeClr val="dk1"/>
                          </a:solidFill>
                          <a:latin typeface="Calibri"/>
                          <a:ea typeface="Calibri"/>
                          <a:cs typeface="Calibri"/>
                          <a:sym typeface="Calibri"/>
                        </a:rPr>
                        <a:t>Key Term</a:t>
                      </a:r>
                      <a:endParaRPr sz="900" b="1">
                        <a:solidFill>
                          <a:schemeClr val="dk1"/>
                        </a:solidFill>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89999" lvl="0" indent="0" algn="just" rtl="0">
                        <a:spcBef>
                          <a:spcPts val="0"/>
                        </a:spcBef>
                        <a:spcAft>
                          <a:spcPts val="0"/>
                        </a:spcAft>
                        <a:buNone/>
                      </a:pPr>
                      <a:r>
                        <a:rPr lang="en-GB" sz="900" b="1">
                          <a:solidFill>
                            <a:schemeClr val="dk1"/>
                          </a:solidFill>
                          <a:latin typeface="Calibri"/>
                          <a:ea typeface="Calibri"/>
                          <a:cs typeface="Calibri"/>
                          <a:sym typeface="Calibri"/>
                        </a:rPr>
                        <a:t>Description and a sporting movement</a:t>
                      </a:r>
                      <a:endParaRPr sz="900" b="1">
                        <a:solidFill>
                          <a:schemeClr val="dk1"/>
                        </a:solidFill>
                        <a:latin typeface="Calibri"/>
                        <a:ea typeface="Calibri"/>
                        <a:cs typeface="Calibri"/>
                        <a:sym typeface="Calibri"/>
                      </a:endParaRPr>
                    </a:p>
                  </a:txBody>
                  <a:tcPr marL="0" marR="91425" marT="91425" marB="91425"/>
                </a:tc>
                <a:extLst>
                  <a:ext uri="{0D108BD9-81ED-4DB2-BD59-A6C34878D82A}">
                    <a16:rowId xmlns:a16="http://schemas.microsoft.com/office/drawing/2014/main" val="10000"/>
                  </a:ext>
                </a:extLst>
              </a:tr>
              <a:tr h="414600">
                <a:tc>
                  <a:txBody>
                    <a:bodyPr/>
                    <a:lstStyle/>
                    <a:p>
                      <a:pPr marL="0" lvl="0" indent="0" algn="l" rtl="0">
                        <a:spcBef>
                          <a:spcPts val="0"/>
                        </a:spcBef>
                        <a:spcAft>
                          <a:spcPts val="0"/>
                        </a:spcAft>
                        <a:buNone/>
                      </a:pPr>
                      <a:r>
                        <a:rPr lang="en-GB" sz="900"/>
                        <a:t>Dorsi-flexion</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GB" sz="900">
                          <a:latin typeface="Kalam"/>
                          <a:ea typeface="Kalam"/>
                          <a:cs typeface="Kalam"/>
                          <a:sym typeface="Kalam"/>
                        </a:rPr>
                        <a:t>Decreases joint angle bringing toes closer to the tibia (toes up). </a:t>
                      </a:r>
                      <a:r>
                        <a:rPr lang="en-GB" sz="900" b="1">
                          <a:latin typeface="Kalam"/>
                          <a:ea typeface="Kalam"/>
                          <a:cs typeface="Kalam"/>
                          <a:sym typeface="Kalam"/>
                        </a:rPr>
                        <a:t> E.g preparing for jump shot in basketball.</a:t>
                      </a:r>
                      <a:endParaRPr sz="900" b="1">
                        <a:latin typeface="Kalam"/>
                        <a:ea typeface="Kalam"/>
                        <a:cs typeface="Kalam"/>
                        <a:sym typeface="Kalam"/>
                      </a:endParaRPr>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414600">
                <a:tc>
                  <a:txBody>
                    <a:bodyPr/>
                    <a:lstStyle/>
                    <a:p>
                      <a:pPr marL="0" lvl="0" indent="0" algn="l" rtl="0">
                        <a:spcBef>
                          <a:spcPts val="0"/>
                        </a:spcBef>
                        <a:spcAft>
                          <a:spcPts val="0"/>
                        </a:spcAft>
                        <a:buNone/>
                      </a:pPr>
                      <a:r>
                        <a:rPr lang="en-GB" sz="900"/>
                        <a:t>Plantar-flexion</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414600">
                <a:tc>
                  <a:txBody>
                    <a:bodyPr/>
                    <a:lstStyle/>
                    <a:p>
                      <a:pPr marL="0" lvl="0" indent="0" algn="l" rtl="0">
                        <a:spcBef>
                          <a:spcPts val="0"/>
                        </a:spcBef>
                        <a:spcAft>
                          <a:spcPts val="0"/>
                        </a:spcAft>
                        <a:buNone/>
                      </a:pPr>
                      <a:r>
                        <a:rPr lang="en-GB" sz="900"/>
                        <a:t>Medial rotation</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410900">
                <a:tc>
                  <a:txBody>
                    <a:bodyPr/>
                    <a:lstStyle/>
                    <a:p>
                      <a:pPr marL="0" lvl="0" indent="0" algn="l" rtl="0">
                        <a:spcBef>
                          <a:spcPts val="0"/>
                        </a:spcBef>
                        <a:spcAft>
                          <a:spcPts val="0"/>
                        </a:spcAft>
                        <a:buNone/>
                      </a:pPr>
                      <a:r>
                        <a:rPr lang="en-GB" sz="900"/>
                        <a:t>Lateral rotation</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414600">
                <a:tc>
                  <a:txBody>
                    <a:bodyPr/>
                    <a:lstStyle/>
                    <a:p>
                      <a:pPr marL="0" lvl="0" indent="0" algn="l" rtl="0">
                        <a:spcBef>
                          <a:spcPts val="0"/>
                        </a:spcBef>
                        <a:spcAft>
                          <a:spcPts val="0"/>
                        </a:spcAft>
                        <a:buNone/>
                      </a:pPr>
                      <a:r>
                        <a:rPr lang="en-GB" sz="900"/>
                        <a:t>Abduction</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5"/>
                  </a:ext>
                </a:extLst>
              </a:tr>
              <a:tr h="414600">
                <a:tc>
                  <a:txBody>
                    <a:bodyPr/>
                    <a:lstStyle/>
                    <a:p>
                      <a:pPr marL="0" lvl="0" indent="0" algn="l" rtl="0">
                        <a:spcBef>
                          <a:spcPts val="0"/>
                        </a:spcBef>
                        <a:spcAft>
                          <a:spcPts val="0"/>
                        </a:spcAft>
                        <a:buNone/>
                      </a:pPr>
                      <a:r>
                        <a:rPr lang="en-GB" sz="900"/>
                        <a:t>Adduction</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6"/>
                  </a:ext>
                </a:extLst>
              </a:tr>
              <a:tr h="414600">
                <a:tc>
                  <a:txBody>
                    <a:bodyPr/>
                    <a:lstStyle/>
                    <a:p>
                      <a:pPr marL="0" lvl="0" indent="0" algn="l" rtl="0">
                        <a:spcBef>
                          <a:spcPts val="0"/>
                        </a:spcBef>
                        <a:spcAft>
                          <a:spcPts val="0"/>
                        </a:spcAft>
                        <a:buNone/>
                      </a:pPr>
                      <a:r>
                        <a:rPr lang="en-GB" sz="900"/>
                        <a:t>Agonist muscle</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7"/>
                  </a:ext>
                </a:extLst>
              </a:tr>
              <a:tr h="414600">
                <a:tc>
                  <a:txBody>
                    <a:bodyPr/>
                    <a:lstStyle/>
                    <a:p>
                      <a:pPr marL="0" lvl="0" indent="0" algn="l" rtl="0">
                        <a:spcBef>
                          <a:spcPts val="0"/>
                        </a:spcBef>
                        <a:spcAft>
                          <a:spcPts val="0"/>
                        </a:spcAft>
                        <a:buNone/>
                      </a:pPr>
                      <a:r>
                        <a:rPr lang="en-GB" sz="900"/>
                        <a:t>Antagonist muscle</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8"/>
                  </a:ext>
                </a:extLst>
              </a:tr>
              <a:tr h="414600">
                <a:tc>
                  <a:txBody>
                    <a:bodyPr/>
                    <a:lstStyle/>
                    <a:p>
                      <a:pPr marL="0" lvl="0" indent="0" algn="l" rtl="0">
                        <a:spcBef>
                          <a:spcPts val="0"/>
                        </a:spcBef>
                        <a:spcAft>
                          <a:spcPts val="0"/>
                        </a:spcAft>
                        <a:buNone/>
                      </a:pPr>
                      <a:r>
                        <a:rPr lang="en-GB" sz="900"/>
                        <a:t>Fixator muscle</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9"/>
                  </a:ext>
                </a:extLst>
              </a:tr>
              <a:tr h="414600">
                <a:tc>
                  <a:txBody>
                    <a:bodyPr/>
                    <a:lstStyle/>
                    <a:p>
                      <a:pPr marL="0" lvl="0" indent="0" algn="l" rtl="0">
                        <a:spcBef>
                          <a:spcPts val="0"/>
                        </a:spcBef>
                        <a:spcAft>
                          <a:spcPts val="0"/>
                        </a:spcAft>
                        <a:buNone/>
                      </a:pPr>
                      <a:r>
                        <a:rPr lang="en-GB" sz="900"/>
                        <a:t>Concentric contraction</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0"/>
                  </a:ext>
                </a:extLst>
              </a:tr>
              <a:tr h="414600">
                <a:tc>
                  <a:txBody>
                    <a:bodyPr/>
                    <a:lstStyle/>
                    <a:p>
                      <a:pPr marL="0" lvl="0" indent="0" algn="l" rtl="0">
                        <a:spcBef>
                          <a:spcPts val="0"/>
                        </a:spcBef>
                        <a:spcAft>
                          <a:spcPts val="0"/>
                        </a:spcAft>
                        <a:buNone/>
                      </a:pPr>
                      <a:r>
                        <a:rPr lang="en-GB" sz="900"/>
                        <a:t>Eccentric contraction</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1"/>
                  </a:ext>
                </a:extLst>
              </a:tr>
              <a:tr h="414600">
                <a:tc>
                  <a:txBody>
                    <a:bodyPr/>
                    <a:lstStyle/>
                    <a:p>
                      <a:pPr marL="0" lvl="0" indent="0" algn="l" rtl="0">
                        <a:spcBef>
                          <a:spcPts val="0"/>
                        </a:spcBef>
                        <a:spcAft>
                          <a:spcPts val="0"/>
                        </a:spcAft>
                        <a:buNone/>
                      </a:pPr>
                      <a:r>
                        <a:rPr lang="en-GB" sz="900"/>
                        <a:t>Isometric contraction</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2"/>
                  </a:ext>
                </a:extLst>
              </a:tr>
              <a:tr h="414600">
                <a:tc>
                  <a:txBody>
                    <a:bodyPr/>
                    <a:lstStyle/>
                    <a:p>
                      <a:pPr marL="0" lvl="0" indent="0" algn="l" rtl="0">
                        <a:spcBef>
                          <a:spcPts val="0"/>
                        </a:spcBef>
                        <a:spcAft>
                          <a:spcPts val="0"/>
                        </a:spcAft>
                        <a:buNone/>
                      </a:pPr>
                      <a:r>
                        <a:rPr lang="en-GB" sz="900"/>
                        <a:t>Motor neuron</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3"/>
                  </a:ext>
                </a:extLst>
              </a:tr>
              <a:tr h="414600">
                <a:tc>
                  <a:txBody>
                    <a:bodyPr/>
                    <a:lstStyle/>
                    <a:p>
                      <a:pPr marL="0" lvl="0" indent="0" algn="l" rtl="0">
                        <a:spcBef>
                          <a:spcPts val="0"/>
                        </a:spcBef>
                        <a:spcAft>
                          <a:spcPts val="0"/>
                        </a:spcAft>
                        <a:buNone/>
                      </a:pPr>
                      <a:r>
                        <a:rPr lang="en-GB" sz="900"/>
                        <a:t>Action potential</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4"/>
                  </a:ext>
                </a:extLst>
              </a:tr>
              <a:tr h="414600">
                <a:tc>
                  <a:txBody>
                    <a:bodyPr/>
                    <a:lstStyle/>
                    <a:p>
                      <a:pPr marL="0" lvl="0" indent="0" algn="l" rtl="0">
                        <a:spcBef>
                          <a:spcPts val="0"/>
                        </a:spcBef>
                        <a:spcAft>
                          <a:spcPts val="0"/>
                        </a:spcAft>
                        <a:buNone/>
                      </a:pPr>
                      <a:r>
                        <a:rPr lang="en-GB" sz="900"/>
                        <a:t>Diastole (Cardiac cycle)</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5"/>
                  </a:ext>
                </a:extLst>
              </a:tr>
              <a:tr h="414600">
                <a:tc>
                  <a:txBody>
                    <a:bodyPr/>
                    <a:lstStyle/>
                    <a:p>
                      <a:pPr marL="0" lvl="0" indent="0" algn="l" rtl="0">
                        <a:spcBef>
                          <a:spcPts val="0"/>
                        </a:spcBef>
                        <a:spcAft>
                          <a:spcPts val="0"/>
                        </a:spcAft>
                        <a:buNone/>
                      </a:pPr>
                      <a:r>
                        <a:rPr lang="en-GB" sz="900">
                          <a:solidFill>
                            <a:schemeClr val="dk1"/>
                          </a:solidFill>
                        </a:rPr>
                        <a:t>Systole (Cardiac cycle)</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aphicFrame>
        <p:nvGraphicFramePr>
          <p:cNvPr id="69" name="Google Shape;69;p15"/>
          <p:cNvGraphicFramePr/>
          <p:nvPr/>
        </p:nvGraphicFramePr>
        <p:xfrm>
          <a:off x="240900" y="354700"/>
          <a:ext cx="3000000" cy="3000000"/>
        </p:xfrm>
        <a:graphic>
          <a:graphicData uri="http://schemas.openxmlformats.org/drawingml/2006/table">
            <a:tbl>
              <a:tblPr>
                <a:noFill/>
                <a:tableStyleId>{F2A08533-10A1-48ED-89AC-3B84A2741230}</a:tableStyleId>
              </a:tblPr>
              <a:tblGrid>
                <a:gridCol w="1720825">
                  <a:extLst>
                    <a:ext uri="{9D8B030D-6E8A-4147-A177-3AD203B41FA5}">
                      <a16:colId xmlns:a16="http://schemas.microsoft.com/office/drawing/2014/main" val="20000"/>
                    </a:ext>
                  </a:extLst>
                </a:gridCol>
                <a:gridCol w="2980200">
                  <a:extLst>
                    <a:ext uri="{9D8B030D-6E8A-4147-A177-3AD203B41FA5}">
                      <a16:colId xmlns:a16="http://schemas.microsoft.com/office/drawing/2014/main" val="20001"/>
                    </a:ext>
                  </a:extLst>
                </a:gridCol>
              </a:tblGrid>
              <a:tr h="262725">
                <a:tc>
                  <a:txBody>
                    <a:bodyPr/>
                    <a:lstStyle/>
                    <a:p>
                      <a:pPr marL="0" lvl="0" indent="0" algn="l" rtl="0">
                        <a:spcBef>
                          <a:spcPts val="0"/>
                        </a:spcBef>
                        <a:spcAft>
                          <a:spcPts val="0"/>
                        </a:spcAft>
                        <a:buNone/>
                      </a:pPr>
                      <a:r>
                        <a:rPr lang="en-GB" sz="900" b="1">
                          <a:solidFill>
                            <a:schemeClr val="dk1"/>
                          </a:solidFill>
                          <a:latin typeface="Calibri"/>
                          <a:ea typeface="Calibri"/>
                          <a:cs typeface="Calibri"/>
                          <a:sym typeface="Calibri"/>
                        </a:rPr>
                        <a:t>Key Term</a:t>
                      </a:r>
                      <a:endParaRPr sz="900" b="1">
                        <a:solidFill>
                          <a:schemeClr val="dk1"/>
                        </a:solidFill>
                        <a:latin typeface="Calibri"/>
                        <a:ea typeface="Calibri"/>
                        <a:cs typeface="Calibri"/>
                        <a:sym typeface="Calibri"/>
                      </a:endParaRPr>
                    </a:p>
                  </a:txBody>
                  <a:tcPr marL="91425" marR="91425" marT="91425" marB="91425">
                    <a:lnB w="9525" cap="flat" cmpd="sng">
                      <a:solidFill>
                        <a:srgbClr val="9E9E9E"/>
                      </a:solidFill>
                      <a:prstDash val="solid"/>
                      <a:round/>
                      <a:headEnd type="none" w="sm" len="sm"/>
                      <a:tailEnd type="none" w="sm" len="sm"/>
                    </a:lnB>
                  </a:tcPr>
                </a:tc>
                <a:tc>
                  <a:txBody>
                    <a:bodyPr/>
                    <a:lstStyle/>
                    <a:p>
                      <a:pPr marL="89999" lvl="0" indent="0" algn="just" rtl="0">
                        <a:spcBef>
                          <a:spcPts val="0"/>
                        </a:spcBef>
                        <a:spcAft>
                          <a:spcPts val="0"/>
                        </a:spcAft>
                        <a:buNone/>
                      </a:pPr>
                      <a:r>
                        <a:rPr lang="en-GB" sz="900" b="1">
                          <a:solidFill>
                            <a:schemeClr val="dk1"/>
                          </a:solidFill>
                          <a:latin typeface="Calibri"/>
                          <a:ea typeface="Calibri"/>
                          <a:cs typeface="Calibri"/>
                          <a:sym typeface="Calibri"/>
                        </a:rPr>
                        <a:t>Description</a:t>
                      </a:r>
                      <a:endParaRPr sz="900" b="1">
                        <a:solidFill>
                          <a:schemeClr val="dk1"/>
                        </a:solidFill>
                        <a:latin typeface="Calibri"/>
                        <a:ea typeface="Calibri"/>
                        <a:cs typeface="Calibri"/>
                        <a:sym typeface="Calibri"/>
                      </a:endParaRPr>
                    </a:p>
                  </a:txBody>
                  <a:tcPr marL="0" marR="91425" marT="91425" marB="91425"/>
                </a:tc>
                <a:extLst>
                  <a:ext uri="{0D108BD9-81ED-4DB2-BD59-A6C34878D82A}">
                    <a16:rowId xmlns:a16="http://schemas.microsoft.com/office/drawing/2014/main" val="10000"/>
                  </a:ext>
                </a:extLst>
              </a:tr>
              <a:tr h="402000">
                <a:tc>
                  <a:txBody>
                    <a:bodyPr/>
                    <a:lstStyle/>
                    <a:p>
                      <a:pPr marL="0" lvl="0" indent="0" algn="l" rtl="0">
                        <a:spcBef>
                          <a:spcPts val="0"/>
                        </a:spcBef>
                        <a:spcAft>
                          <a:spcPts val="0"/>
                        </a:spcAft>
                        <a:buNone/>
                      </a:pPr>
                      <a:r>
                        <a:rPr lang="en-GB" sz="900"/>
                        <a:t>Vasomotor centre</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1"/>
                  </a:ext>
                </a:extLst>
              </a:tr>
              <a:tr h="402000">
                <a:tc>
                  <a:txBody>
                    <a:bodyPr/>
                    <a:lstStyle/>
                    <a:p>
                      <a:pPr marL="0" lvl="0" indent="0" algn="l" rtl="0">
                        <a:spcBef>
                          <a:spcPts val="0"/>
                        </a:spcBef>
                        <a:spcAft>
                          <a:spcPts val="0"/>
                        </a:spcAft>
                        <a:buNone/>
                      </a:pPr>
                      <a:r>
                        <a:rPr lang="en-GB" sz="900"/>
                        <a:t>Conduction system</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2"/>
                  </a:ext>
                </a:extLst>
              </a:tr>
              <a:tr h="402000">
                <a:tc>
                  <a:txBody>
                    <a:bodyPr/>
                    <a:lstStyle/>
                    <a:p>
                      <a:pPr marL="0" lvl="0" indent="0" algn="l" rtl="0">
                        <a:spcBef>
                          <a:spcPts val="0"/>
                        </a:spcBef>
                        <a:spcAft>
                          <a:spcPts val="0"/>
                        </a:spcAft>
                        <a:buNone/>
                      </a:pPr>
                      <a:r>
                        <a:rPr lang="en-GB" sz="900"/>
                        <a:t>Myogenic</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3"/>
                  </a:ext>
                </a:extLst>
              </a:tr>
              <a:tr h="402000">
                <a:tc>
                  <a:txBody>
                    <a:bodyPr/>
                    <a:lstStyle/>
                    <a:p>
                      <a:pPr marL="0" lvl="0" indent="0" algn="l" rtl="0">
                        <a:spcBef>
                          <a:spcPts val="0"/>
                        </a:spcBef>
                        <a:spcAft>
                          <a:spcPts val="0"/>
                        </a:spcAft>
                        <a:buNone/>
                      </a:pPr>
                      <a:r>
                        <a:rPr lang="en-GB" sz="900"/>
                        <a:t>Starling’s Law</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4"/>
                  </a:ext>
                </a:extLst>
              </a:tr>
              <a:tr h="402000">
                <a:tc>
                  <a:txBody>
                    <a:bodyPr/>
                    <a:lstStyle/>
                    <a:p>
                      <a:pPr marL="0" lvl="0" indent="0" algn="l" rtl="0">
                        <a:spcBef>
                          <a:spcPts val="0"/>
                        </a:spcBef>
                        <a:spcAft>
                          <a:spcPts val="0"/>
                        </a:spcAft>
                        <a:buNone/>
                      </a:pPr>
                      <a:r>
                        <a:rPr lang="en-GB" sz="900"/>
                        <a:t>Haemoglobin</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5"/>
                  </a:ext>
                </a:extLst>
              </a:tr>
              <a:tr h="402000">
                <a:tc>
                  <a:txBody>
                    <a:bodyPr/>
                    <a:lstStyle/>
                    <a:p>
                      <a:pPr marL="0" lvl="0" indent="0" algn="l" rtl="0">
                        <a:spcBef>
                          <a:spcPts val="0"/>
                        </a:spcBef>
                        <a:spcAft>
                          <a:spcPts val="0"/>
                        </a:spcAft>
                        <a:buNone/>
                      </a:pPr>
                      <a:r>
                        <a:rPr lang="en-GB" sz="900"/>
                        <a:t>Respiratory Control Centre</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6"/>
                  </a:ext>
                </a:extLst>
              </a:tr>
              <a:tr h="402000">
                <a:tc>
                  <a:txBody>
                    <a:bodyPr/>
                    <a:lstStyle/>
                    <a:p>
                      <a:pPr marL="0" lvl="0" indent="0" algn="l" rtl="0">
                        <a:spcBef>
                          <a:spcPts val="0"/>
                        </a:spcBef>
                        <a:spcAft>
                          <a:spcPts val="0"/>
                        </a:spcAft>
                        <a:buNone/>
                      </a:pPr>
                      <a:r>
                        <a:rPr lang="en-GB" sz="900"/>
                        <a:t>Partial pressure</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7"/>
                  </a:ext>
                </a:extLst>
              </a:tr>
              <a:tr h="402000">
                <a:tc>
                  <a:txBody>
                    <a:bodyPr/>
                    <a:lstStyle/>
                    <a:p>
                      <a:pPr marL="0" lvl="0" indent="0" algn="l" rtl="0">
                        <a:spcBef>
                          <a:spcPts val="0"/>
                        </a:spcBef>
                        <a:spcAft>
                          <a:spcPts val="0"/>
                        </a:spcAft>
                        <a:buNone/>
                      </a:pPr>
                      <a:r>
                        <a:rPr lang="en-GB" sz="900"/>
                        <a:t>Diffusion</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8"/>
                  </a:ext>
                </a:extLst>
              </a:tr>
              <a:tr h="402000">
                <a:tc>
                  <a:txBody>
                    <a:bodyPr/>
                    <a:lstStyle/>
                    <a:p>
                      <a:pPr marL="0" lvl="0" indent="0" algn="l" rtl="0">
                        <a:spcBef>
                          <a:spcPts val="0"/>
                        </a:spcBef>
                        <a:spcAft>
                          <a:spcPts val="0"/>
                        </a:spcAft>
                        <a:buNone/>
                      </a:pPr>
                      <a:r>
                        <a:rPr lang="en-GB" sz="900"/>
                        <a:t>Bohr Shift</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09"/>
                  </a:ext>
                </a:extLst>
              </a:tr>
              <a:tr h="402000">
                <a:tc>
                  <a:txBody>
                    <a:bodyPr/>
                    <a:lstStyle/>
                    <a:p>
                      <a:pPr marL="0" lvl="0" indent="0" algn="l" rtl="0">
                        <a:spcBef>
                          <a:spcPts val="0"/>
                        </a:spcBef>
                        <a:spcAft>
                          <a:spcPts val="0"/>
                        </a:spcAft>
                        <a:buNone/>
                      </a:pPr>
                      <a:r>
                        <a:rPr lang="en-GB" sz="900"/>
                        <a:t>Basal metabolic rate (BMR)</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0"/>
                  </a:ext>
                </a:extLst>
              </a:tr>
              <a:tr h="402000">
                <a:tc>
                  <a:txBody>
                    <a:bodyPr/>
                    <a:lstStyle/>
                    <a:p>
                      <a:pPr marL="0" lvl="0" indent="0" algn="l" rtl="0">
                        <a:spcBef>
                          <a:spcPts val="0"/>
                        </a:spcBef>
                        <a:spcAft>
                          <a:spcPts val="0"/>
                        </a:spcAft>
                        <a:buNone/>
                      </a:pPr>
                      <a:r>
                        <a:rPr lang="en-GB" sz="900"/>
                        <a:t>Thermic effect of food (TEF)</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1"/>
                  </a:ext>
                </a:extLst>
              </a:tr>
              <a:tr h="402000">
                <a:tc>
                  <a:txBody>
                    <a:bodyPr/>
                    <a:lstStyle/>
                    <a:p>
                      <a:pPr marL="0" lvl="0" indent="0" algn="l" rtl="0">
                        <a:spcBef>
                          <a:spcPts val="0"/>
                        </a:spcBef>
                        <a:spcAft>
                          <a:spcPts val="0"/>
                        </a:spcAft>
                        <a:buNone/>
                      </a:pPr>
                      <a:r>
                        <a:rPr lang="en-GB" sz="900"/>
                        <a:t>Metabolic equivalent value (MET)</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2"/>
                  </a:ext>
                </a:extLst>
              </a:tr>
              <a:tr h="402000">
                <a:tc>
                  <a:txBody>
                    <a:bodyPr/>
                    <a:lstStyle/>
                    <a:p>
                      <a:pPr marL="0" lvl="0" indent="0" algn="l" rtl="0">
                        <a:spcBef>
                          <a:spcPts val="0"/>
                        </a:spcBef>
                        <a:spcAft>
                          <a:spcPts val="0"/>
                        </a:spcAft>
                        <a:buNone/>
                      </a:pPr>
                      <a:r>
                        <a:rPr lang="en-GB" sz="900"/>
                        <a:t>Pharmacological aids</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3"/>
                  </a:ext>
                </a:extLst>
              </a:tr>
              <a:tr h="402000">
                <a:tc>
                  <a:txBody>
                    <a:bodyPr/>
                    <a:lstStyle/>
                    <a:p>
                      <a:pPr marL="0" lvl="0" indent="0" algn="l" rtl="0">
                        <a:spcBef>
                          <a:spcPts val="0"/>
                        </a:spcBef>
                        <a:spcAft>
                          <a:spcPts val="0"/>
                        </a:spcAft>
                        <a:buNone/>
                      </a:pPr>
                      <a:r>
                        <a:rPr lang="en-GB" sz="900"/>
                        <a:t>Recombinant erythropoietin (RhEPO)</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4"/>
                  </a:ext>
                </a:extLst>
              </a:tr>
              <a:tr h="402000">
                <a:tc>
                  <a:txBody>
                    <a:bodyPr/>
                    <a:lstStyle/>
                    <a:p>
                      <a:pPr marL="0" lvl="0" indent="0" algn="l" rtl="0">
                        <a:spcBef>
                          <a:spcPts val="0"/>
                        </a:spcBef>
                        <a:spcAft>
                          <a:spcPts val="0"/>
                        </a:spcAft>
                        <a:buNone/>
                      </a:pPr>
                      <a:r>
                        <a:rPr lang="en-GB" sz="900"/>
                        <a:t>Hyper-viscosity</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5"/>
                  </a:ext>
                </a:extLst>
              </a:tr>
              <a:tr h="402000">
                <a:tc>
                  <a:txBody>
                    <a:bodyPr/>
                    <a:lstStyle/>
                    <a:p>
                      <a:pPr marL="0" lvl="0" indent="0" algn="l" rtl="0">
                        <a:spcBef>
                          <a:spcPts val="0"/>
                        </a:spcBef>
                        <a:spcAft>
                          <a:spcPts val="0"/>
                        </a:spcAft>
                        <a:buNone/>
                      </a:pPr>
                      <a:r>
                        <a:rPr lang="en-GB" sz="900"/>
                        <a:t>Human growth hormone (HGH)</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6"/>
                  </a:ext>
                </a:extLst>
              </a:tr>
              <a:tr h="402000">
                <a:tc>
                  <a:txBody>
                    <a:bodyPr/>
                    <a:lstStyle/>
                    <a:p>
                      <a:pPr marL="0" lvl="0" indent="0" algn="l" rtl="0">
                        <a:spcBef>
                          <a:spcPts val="0"/>
                        </a:spcBef>
                        <a:spcAft>
                          <a:spcPts val="0"/>
                        </a:spcAft>
                        <a:buNone/>
                      </a:pPr>
                      <a:r>
                        <a:rPr lang="en-GB" sz="900"/>
                        <a:t>Muscle Hyperplasia</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7"/>
                  </a:ext>
                </a:extLst>
              </a:tr>
              <a:tr h="402000">
                <a:tc>
                  <a:txBody>
                    <a:bodyPr/>
                    <a:lstStyle/>
                    <a:p>
                      <a:pPr marL="0" lvl="0" indent="0" algn="l" rtl="0">
                        <a:spcBef>
                          <a:spcPts val="0"/>
                        </a:spcBef>
                        <a:spcAft>
                          <a:spcPts val="0"/>
                        </a:spcAft>
                        <a:buNone/>
                      </a:pPr>
                      <a:r>
                        <a:rPr lang="en-GB" sz="900"/>
                        <a:t>Proprioceptive neuromuscular facilitation (PNF)</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8"/>
                  </a:ext>
                </a:extLst>
              </a:tr>
              <a:tr h="402000">
                <a:tc>
                  <a:txBody>
                    <a:bodyPr/>
                    <a:lstStyle/>
                    <a:p>
                      <a:pPr marL="0" lvl="0" indent="0" algn="l" rtl="0">
                        <a:spcBef>
                          <a:spcPts val="0"/>
                        </a:spcBef>
                        <a:spcAft>
                          <a:spcPts val="0"/>
                        </a:spcAft>
                        <a:buNone/>
                      </a:pPr>
                      <a:r>
                        <a:rPr lang="en-GB" sz="900"/>
                        <a:t>Atherosclerosis</a:t>
                      </a:r>
                      <a:endParaRPr sz="900"/>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endParaRPr sz="900"/>
                    </a:p>
                  </a:txBody>
                  <a:tcPr marL="91425" marR="91425" marT="91425" marB="91425">
                    <a:lnL w="9525" cap="flat" cmpd="sng">
                      <a:solidFill>
                        <a:srgbClr val="9E9E9E"/>
                      </a:solidFill>
                      <a:prstDash val="solid"/>
                      <a:round/>
                      <a:headEnd type="none" w="sm" len="sm"/>
                      <a:tailEnd type="none" w="sm" len="sm"/>
                    </a:lnL>
                  </a:tcPr>
                </a:tc>
                <a:extLst>
                  <a:ext uri="{0D108BD9-81ED-4DB2-BD59-A6C34878D82A}">
                    <a16:rowId xmlns:a16="http://schemas.microsoft.com/office/drawing/2014/main" val="10019"/>
                  </a:ext>
                </a:extLst>
              </a:tr>
              <a:tr h="402000">
                <a:tc>
                  <a:txBody>
                    <a:bodyPr/>
                    <a:lstStyle/>
                    <a:p>
                      <a:pPr marL="0" lvl="0" indent="0" algn="l" rtl="0">
                        <a:spcBef>
                          <a:spcPts val="0"/>
                        </a:spcBef>
                        <a:spcAft>
                          <a:spcPts val="0"/>
                        </a:spcAft>
                        <a:buNone/>
                      </a:pPr>
                      <a:r>
                        <a:rPr lang="en-GB" sz="900"/>
                        <a:t>Free body diagram</a:t>
                      </a:r>
                      <a:endParaRPr sz="900"/>
                    </a:p>
                  </a:txBody>
                  <a:tcPr marL="91425" marR="91425" marT="91425" marB="91425">
                    <a:lnT w="9525" cap="flat" cmpd="sng">
                      <a:solidFill>
                        <a:srgbClr val="9E9E9E"/>
                      </a:solidFill>
                      <a:prstDash val="solid"/>
                      <a:round/>
                      <a:headEnd type="none" w="sm" len="sm"/>
                      <a:tailEnd type="none" w="sm" len="sm"/>
                    </a:lnT>
                  </a:tcPr>
                </a:tc>
                <a:tc>
                  <a:txBody>
                    <a:bodyPr/>
                    <a:lstStyle/>
                    <a:p>
                      <a:pPr marL="0" lvl="0" indent="0" algn="l" rtl="0">
                        <a:spcBef>
                          <a:spcPts val="0"/>
                        </a:spcBef>
                        <a:spcAft>
                          <a:spcPts val="0"/>
                        </a:spcAft>
                        <a:buNone/>
                      </a:pPr>
                      <a:endParaRPr sz="900"/>
                    </a:p>
                  </a:txBody>
                  <a:tcPr marL="91425" marR="91425" marT="91425" marB="91425"/>
                </a:tc>
                <a:extLst>
                  <a:ext uri="{0D108BD9-81ED-4DB2-BD59-A6C34878D82A}">
                    <a16:rowId xmlns:a16="http://schemas.microsoft.com/office/drawing/2014/main" val="10020"/>
                  </a:ext>
                </a:extLst>
              </a:tr>
            </a:tbl>
          </a:graphicData>
        </a:graphic>
      </p:graphicFrame>
      <p:sp>
        <p:nvSpPr>
          <p:cNvPr id="70" name="Google Shape;70;p15"/>
          <p:cNvSpPr txBox="1">
            <a:spLocks noGrp="1"/>
          </p:cNvSpPr>
          <p:nvPr>
            <p:ph type="sldNum" idx="12"/>
          </p:nvPr>
        </p:nvSpPr>
        <p:spPr>
          <a:xfrm>
            <a:off x="4766591" y="8290163"/>
            <a:ext cx="308700" cy="699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sz="900"/>
              <a:t>3</a:t>
            </a:fld>
            <a:endParaRPr sz="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210600" y="384525"/>
            <a:ext cx="4723200" cy="6972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52105"/>
              <a:buFont typeface="Arial"/>
              <a:buNone/>
            </a:pPr>
            <a:r>
              <a:rPr lang="en-GB" sz="1900" b="1">
                <a:latin typeface="Calibri"/>
                <a:ea typeface="Calibri"/>
                <a:cs typeface="Calibri"/>
                <a:sym typeface="Calibri"/>
              </a:rPr>
              <a:t>TASK 02|</a:t>
            </a:r>
            <a:endParaRPr sz="1900" b="1">
              <a:latin typeface="Calibri"/>
              <a:ea typeface="Calibri"/>
              <a:cs typeface="Calibri"/>
              <a:sym typeface="Calibri"/>
            </a:endParaRPr>
          </a:p>
          <a:p>
            <a:pPr marL="0" lvl="0" indent="0" algn="l" rtl="0">
              <a:spcBef>
                <a:spcPts val="0"/>
              </a:spcBef>
              <a:spcAft>
                <a:spcPts val="0"/>
              </a:spcAft>
              <a:buClr>
                <a:schemeClr val="dk1"/>
              </a:buClr>
              <a:buSzPct val="52105"/>
              <a:buFont typeface="Arial"/>
              <a:buNone/>
            </a:pPr>
            <a:r>
              <a:rPr lang="en-GB" sz="1900" b="1">
                <a:latin typeface="Calibri"/>
                <a:ea typeface="Calibri"/>
                <a:cs typeface="Calibri"/>
                <a:sym typeface="Calibri"/>
              </a:rPr>
              <a:t>Psychological Factors Affecting Performance</a:t>
            </a:r>
            <a:endParaRPr sz="1900" b="1">
              <a:latin typeface="Calibri"/>
              <a:ea typeface="Calibri"/>
              <a:cs typeface="Calibri"/>
              <a:sym typeface="Calibri"/>
            </a:endParaRPr>
          </a:p>
          <a:p>
            <a:pPr marL="0" lvl="0" indent="0" algn="l" rtl="0">
              <a:spcBef>
                <a:spcPts val="0"/>
              </a:spcBef>
              <a:spcAft>
                <a:spcPts val="0"/>
              </a:spcAft>
              <a:buNone/>
            </a:pPr>
            <a:endParaRPr sz="2300" b="1">
              <a:latin typeface="Calibri"/>
              <a:ea typeface="Calibri"/>
              <a:cs typeface="Calibri"/>
              <a:sym typeface="Calibri"/>
            </a:endParaRPr>
          </a:p>
        </p:txBody>
      </p:sp>
      <p:sp>
        <p:nvSpPr>
          <p:cNvPr id="76" name="Google Shape;76;p16"/>
          <p:cNvSpPr txBox="1">
            <a:spLocks noGrp="1"/>
          </p:cNvSpPr>
          <p:nvPr>
            <p:ph type="body" idx="1"/>
          </p:nvPr>
        </p:nvSpPr>
        <p:spPr>
          <a:xfrm>
            <a:off x="210600" y="1081725"/>
            <a:ext cx="4723200" cy="1713300"/>
          </a:xfrm>
          <a:prstGeom prst="rect">
            <a:avLst/>
          </a:prstGeom>
          <a:solidFill>
            <a:srgbClr val="999999"/>
          </a:solidFill>
        </p:spPr>
        <p:txBody>
          <a:bodyPr spcFirstLastPara="1" wrap="square" lIns="91425" tIns="91425" rIns="91425" bIns="91425" anchor="ctr" anchorCtr="0">
            <a:noAutofit/>
          </a:bodyPr>
          <a:lstStyle/>
          <a:p>
            <a:pPr marL="0" lvl="0" indent="0" algn="l" rtl="0">
              <a:lnSpc>
                <a:spcPct val="150000"/>
              </a:lnSpc>
              <a:spcBef>
                <a:spcPts val="0"/>
              </a:spcBef>
              <a:spcAft>
                <a:spcPts val="0"/>
              </a:spcAft>
              <a:buSzPts val="770"/>
              <a:buNone/>
            </a:pPr>
            <a:r>
              <a:rPr lang="en-GB" sz="1150">
                <a:solidFill>
                  <a:schemeClr val="lt1"/>
                </a:solidFill>
                <a:latin typeface="Calibri"/>
                <a:ea typeface="Calibri"/>
                <a:cs typeface="Calibri"/>
                <a:sym typeface="Calibri"/>
              </a:rPr>
              <a:t>Motor or movement skill is an action task that has a goal and requires voluntary body and/or limb movement to achieve the goal.  Motor skills can be analysed and grouped together using a scale or continuum, considering their different characteristics.</a:t>
            </a:r>
            <a:endParaRPr sz="1150">
              <a:solidFill>
                <a:schemeClr val="lt1"/>
              </a:solidFill>
              <a:latin typeface="Calibri"/>
              <a:ea typeface="Calibri"/>
              <a:cs typeface="Calibri"/>
              <a:sym typeface="Calibri"/>
            </a:endParaRPr>
          </a:p>
          <a:p>
            <a:pPr marL="0" lvl="0" indent="0" algn="l" rtl="0">
              <a:lnSpc>
                <a:spcPct val="150000"/>
              </a:lnSpc>
              <a:spcBef>
                <a:spcPts val="1200"/>
              </a:spcBef>
              <a:spcAft>
                <a:spcPts val="1200"/>
              </a:spcAft>
              <a:buSzPts val="770"/>
              <a:buNone/>
            </a:pPr>
            <a:r>
              <a:rPr lang="en-GB" sz="1150">
                <a:solidFill>
                  <a:schemeClr val="lt1"/>
                </a:solidFill>
                <a:latin typeface="Calibri"/>
                <a:ea typeface="Calibri"/>
                <a:cs typeface="Calibri"/>
                <a:sym typeface="Calibri"/>
              </a:rPr>
              <a:t>Complete the tasks below to demonstrate your understanding of skill classification.</a:t>
            </a:r>
            <a:endParaRPr sz="1150">
              <a:solidFill>
                <a:schemeClr val="lt1"/>
              </a:solidFill>
              <a:latin typeface="Calibri"/>
              <a:ea typeface="Calibri"/>
              <a:cs typeface="Calibri"/>
              <a:sym typeface="Calibri"/>
            </a:endParaRPr>
          </a:p>
        </p:txBody>
      </p:sp>
      <p:sp>
        <p:nvSpPr>
          <p:cNvPr id="77" name="Google Shape;77;p16"/>
          <p:cNvSpPr txBox="1">
            <a:spLocks noGrp="1"/>
          </p:cNvSpPr>
          <p:nvPr>
            <p:ph type="sldNum" idx="12"/>
          </p:nvPr>
        </p:nvSpPr>
        <p:spPr>
          <a:xfrm>
            <a:off x="4766591" y="8290163"/>
            <a:ext cx="308700" cy="699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sz="900">
                <a:latin typeface="Calibri"/>
                <a:ea typeface="Calibri"/>
                <a:cs typeface="Calibri"/>
                <a:sym typeface="Calibri"/>
              </a:rPr>
              <a:t>4</a:t>
            </a:fld>
            <a:endParaRPr sz="900">
              <a:latin typeface="Calibri"/>
              <a:ea typeface="Calibri"/>
              <a:cs typeface="Calibri"/>
              <a:sym typeface="Calibri"/>
            </a:endParaRPr>
          </a:p>
        </p:txBody>
      </p:sp>
      <p:graphicFrame>
        <p:nvGraphicFramePr>
          <p:cNvPr id="78" name="Google Shape;78;p16"/>
          <p:cNvGraphicFramePr/>
          <p:nvPr/>
        </p:nvGraphicFramePr>
        <p:xfrm>
          <a:off x="210600" y="2794925"/>
          <a:ext cx="3000000" cy="3000000"/>
        </p:xfrm>
        <a:graphic>
          <a:graphicData uri="http://schemas.openxmlformats.org/drawingml/2006/table">
            <a:tbl>
              <a:tblPr>
                <a:noFill/>
                <a:tableStyleId>{F2A08533-10A1-48ED-89AC-3B84A2741230}</a:tableStyleId>
              </a:tblPr>
              <a:tblGrid>
                <a:gridCol w="472320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None/>
                      </a:pPr>
                      <a:r>
                        <a:rPr lang="en-GB" sz="1100" b="1"/>
                        <a:t>Difficulty Continuum</a:t>
                      </a:r>
                      <a:endParaRPr sz="1100" b="1"/>
                    </a:p>
                    <a:p>
                      <a:pPr marL="0" lvl="0" indent="0" algn="l" rtl="0">
                        <a:spcBef>
                          <a:spcPts val="0"/>
                        </a:spcBef>
                        <a:spcAft>
                          <a:spcPts val="0"/>
                        </a:spcAft>
                        <a:buNone/>
                      </a:pPr>
                      <a:endParaRPr sz="1100"/>
                    </a:p>
                    <a:p>
                      <a:pPr marL="0" lvl="0" indent="0" algn="l" rtl="0">
                        <a:spcBef>
                          <a:spcPts val="0"/>
                        </a:spcBef>
                        <a:spcAft>
                          <a:spcPts val="0"/>
                        </a:spcAft>
                        <a:buNone/>
                      </a:pPr>
                      <a:r>
                        <a:rPr lang="en-GB" sz="1100" i="1">
                          <a:solidFill>
                            <a:schemeClr val="dk2"/>
                          </a:solidFill>
                        </a:rPr>
                        <a:t>Explain the difficulty continuum.  </a:t>
                      </a: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r>
                        <a:rPr lang="en-GB" sz="1100" i="1">
                          <a:solidFill>
                            <a:schemeClr val="dk2"/>
                          </a:solidFill>
                        </a:rPr>
                        <a:t>_________________________________________________________</a:t>
                      </a:r>
                      <a:endParaRPr sz="1100" i="1">
                        <a:solidFill>
                          <a:schemeClr val="dk2"/>
                        </a:solidFill>
                      </a:endParaRPr>
                    </a:p>
                    <a:p>
                      <a:pPr marL="0" lvl="0" indent="0" algn="l" rtl="0">
                        <a:spcBef>
                          <a:spcPts val="0"/>
                        </a:spcBef>
                        <a:spcAft>
                          <a:spcPts val="0"/>
                        </a:spcAft>
                        <a:buNone/>
                      </a:pPr>
                      <a:r>
                        <a:rPr lang="en-GB" sz="1100" i="1">
                          <a:solidFill>
                            <a:schemeClr val="dk2"/>
                          </a:solidFill>
                        </a:rPr>
                        <a:t>_________________________________________________________</a:t>
                      </a:r>
                      <a:endParaRPr sz="1100" i="1">
                        <a:solidFill>
                          <a:schemeClr val="dk2"/>
                        </a:solidFill>
                      </a:endParaRPr>
                    </a:p>
                    <a:p>
                      <a:pPr marL="0" lvl="0" indent="0" algn="l" rtl="0">
                        <a:spcBef>
                          <a:spcPts val="0"/>
                        </a:spcBef>
                        <a:spcAft>
                          <a:spcPts val="0"/>
                        </a:spcAft>
                        <a:buNone/>
                      </a:pPr>
                      <a:r>
                        <a:rPr lang="en-GB" sz="1100" i="1">
                          <a:solidFill>
                            <a:schemeClr val="dk2"/>
                          </a:solidFill>
                        </a:rPr>
                        <a:t>_________________________________________________________</a:t>
                      </a:r>
                      <a:endParaRPr sz="1100" i="1">
                        <a:solidFill>
                          <a:schemeClr val="dk2"/>
                        </a:solidFill>
                      </a:endParaRPr>
                    </a:p>
                    <a:p>
                      <a:pPr marL="0" lvl="0" indent="0" algn="l" rtl="0">
                        <a:spcBef>
                          <a:spcPts val="0"/>
                        </a:spcBef>
                        <a:spcAft>
                          <a:spcPts val="0"/>
                        </a:spcAft>
                        <a:buNone/>
                      </a:pPr>
                      <a:r>
                        <a:rPr lang="en-GB" sz="1100" i="1">
                          <a:solidFill>
                            <a:schemeClr val="dk2"/>
                          </a:solidFill>
                        </a:rPr>
                        <a:t>_________________________________________________________</a:t>
                      </a:r>
                      <a:endParaRPr sz="1100" i="1">
                        <a:solidFill>
                          <a:schemeClr val="dk2"/>
                        </a:solidFill>
                      </a:endParaRPr>
                    </a:p>
                    <a:p>
                      <a:pPr marL="0" lvl="0" indent="0" algn="l" rtl="0">
                        <a:spcBef>
                          <a:spcPts val="0"/>
                        </a:spcBef>
                        <a:spcAft>
                          <a:spcPts val="0"/>
                        </a:spcAft>
                        <a:buNone/>
                      </a:pPr>
                      <a:r>
                        <a:rPr lang="en-GB" sz="1100" i="1">
                          <a:solidFill>
                            <a:schemeClr val="dk2"/>
                          </a:solidFill>
                        </a:rPr>
                        <a:t>_________________________________________________________</a:t>
                      </a:r>
                      <a:endParaRPr sz="1100" i="1">
                        <a:solidFill>
                          <a:schemeClr val="dk2"/>
                        </a:solidFill>
                      </a:endParaRPr>
                    </a:p>
                    <a:p>
                      <a:pPr marL="0" lvl="0" indent="0" algn="l" rtl="0">
                        <a:spcBef>
                          <a:spcPts val="0"/>
                        </a:spcBef>
                        <a:spcAft>
                          <a:spcPts val="0"/>
                        </a:spcAft>
                        <a:buClr>
                          <a:schemeClr val="dk1"/>
                        </a:buClr>
                        <a:buSzPts val="1100"/>
                        <a:buFont typeface="Arial"/>
                        <a:buNone/>
                      </a:pPr>
                      <a:endParaRPr sz="1100" i="1">
                        <a:solidFill>
                          <a:schemeClr val="dk2"/>
                        </a:solidFill>
                      </a:endParaRPr>
                    </a:p>
                    <a:p>
                      <a:pPr marL="0" lvl="0" indent="0" algn="l" rtl="0">
                        <a:spcBef>
                          <a:spcPts val="0"/>
                        </a:spcBef>
                        <a:spcAft>
                          <a:spcPts val="0"/>
                        </a:spcAft>
                        <a:buNone/>
                      </a:pPr>
                      <a:r>
                        <a:rPr lang="en-GB" sz="1100" i="1">
                          <a:solidFill>
                            <a:schemeClr val="dk2"/>
                          </a:solidFill>
                        </a:rPr>
                        <a:t>Using your favourite sport, plot three skills and justify your reasons in the space below.</a:t>
                      </a: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r>
                        <a:rPr lang="en-GB" sz="1100"/>
                        <a:t>Simple                                                                                          Complex</a:t>
                      </a:r>
                      <a:endParaRPr sz="1100"/>
                    </a:p>
                    <a:p>
                      <a:pPr marL="0" lvl="0" indent="0" algn="l" rtl="0">
                        <a:spcBef>
                          <a:spcPts val="0"/>
                        </a:spcBef>
                        <a:spcAft>
                          <a:spcPts val="0"/>
                        </a:spcAft>
                        <a:buNone/>
                      </a:pPr>
                      <a:r>
                        <a:rPr lang="en-GB" sz="1100"/>
                        <a:t>_________________________________________________________</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i="1">
                          <a:solidFill>
                            <a:schemeClr val="dk2"/>
                          </a:solidFill>
                        </a:rPr>
                        <a:t>Justification</a:t>
                      </a: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Clr>
                          <a:schemeClr val="dk1"/>
                        </a:buClr>
                        <a:buSzPts val="1100"/>
                        <a:buFont typeface="Arial"/>
                        <a:buNone/>
                      </a:pPr>
                      <a:endParaRPr sz="1100" i="1">
                        <a:solidFill>
                          <a:schemeClr val="dk2"/>
                        </a:solidFill>
                      </a:endParaRPr>
                    </a:p>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0"/>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210600" y="384525"/>
            <a:ext cx="4723200" cy="6972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52105"/>
              <a:buFont typeface="Arial"/>
              <a:buNone/>
            </a:pPr>
            <a:r>
              <a:rPr lang="en-GB" sz="1900" b="1">
                <a:latin typeface="Calibri"/>
                <a:ea typeface="Calibri"/>
                <a:cs typeface="Calibri"/>
                <a:sym typeface="Calibri"/>
              </a:rPr>
              <a:t>TASK 02|</a:t>
            </a:r>
            <a:endParaRPr sz="1900" b="1">
              <a:latin typeface="Calibri"/>
              <a:ea typeface="Calibri"/>
              <a:cs typeface="Calibri"/>
              <a:sym typeface="Calibri"/>
            </a:endParaRPr>
          </a:p>
          <a:p>
            <a:pPr marL="0" lvl="0" indent="0" algn="l" rtl="0">
              <a:spcBef>
                <a:spcPts val="0"/>
              </a:spcBef>
              <a:spcAft>
                <a:spcPts val="0"/>
              </a:spcAft>
              <a:buClr>
                <a:schemeClr val="dk1"/>
              </a:buClr>
              <a:buSzPct val="52105"/>
              <a:buFont typeface="Arial"/>
              <a:buNone/>
            </a:pPr>
            <a:r>
              <a:rPr lang="en-GB" sz="1900" b="1">
                <a:latin typeface="Calibri"/>
                <a:ea typeface="Calibri"/>
                <a:cs typeface="Calibri"/>
                <a:sym typeface="Calibri"/>
              </a:rPr>
              <a:t>Psychological Factors Affecting Performance</a:t>
            </a:r>
            <a:endParaRPr sz="1900" b="1">
              <a:latin typeface="Calibri"/>
              <a:ea typeface="Calibri"/>
              <a:cs typeface="Calibri"/>
              <a:sym typeface="Calibri"/>
            </a:endParaRPr>
          </a:p>
          <a:p>
            <a:pPr marL="0" lvl="0" indent="0" algn="l" rtl="0">
              <a:spcBef>
                <a:spcPts val="0"/>
              </a:spcBef>
              <a:spcAft>
                <a:spcPts val="0"/>
              </a:spcAft>
              <a:buNone/>
            </a:pPr>
            <a:endParaRPr sz="2300" b="1">
              <a:latin typeface="Calibri"/>
              <a:ea typeface="Calibri"/>
              <a:cs typeface="Calibri"/>
              <a:sym typeface="Calibri"/>
            </a:endParaRPr>
          </a:p>
        </p:txBody>
      </p:sp>
      <p:sp>
        <p:nvSpPr>
          <p:cNvPr id="84" name="Google Shape;84;p17"/>
          <p:cNvSpPr txBox="1">
            <a:spLocks noGrp="1"/>
          </p:cNvSpPr>
          <p:nvPr>
            <p:ph type="sldNum" idx="12"/>
          </p:nvPr>
        </p:nvSpPr>
        <p:spPr>
          <a:xfrm>
            <a:off x="4766591" y="8290163"/>
            <a:ext cx="308700" cy="699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sz="900">
                <a:latin typeface="Calibri"/>
                <a:ea typeface="Calibri"/>
                <a:cs typeface="Calibri"/>
                <a:sym typeface="Calibri"/>
              </a:rPr>
              <a:t>5</a:t>
            </a:fld>
            <a:endParaRPr sz="900">
              <a:latin typeface="Calibri"/>
              <a:ea typeface="Calibri"/>
              <a:cs typeface="Calibri"/>
              <a:sym typeface="Calibri"/>
            </a:endParaRPr>
          </a:p>
        </p:txBody>
      </p:sp>
      <p:graphicFrame>
        <p:nvGraphicFramePr>
          <p:cNvPr id="85" name="Google Shape;85;p17"/>
          <p:cNvGraphicFramePr/>
          <p:nvPr/>
        </p:nvGraphicFramePr>
        <p:xfrm>
          <a:off x="210600" y="1213525"/>
          <a:ext cx="3000000" cy="3000000"/>
        </p:xfrm>
        <a:graphic>
          <a:graphicData uri="http://schemas.openxmlformats.org/drawingml/2006/table">
            <a:tbl>
              <a:tblPr>
                <a:noFill/>
                <a:tableStyleId>{F2A08533-10A1-48ED-89AC-3B84A2741230}</a:tableStyleId>
              </a:tblPr>
              <a:tblGrid>
                <a:gridCol w="4723200">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None/>
                      </a:pPr>
                      <a:r>
                        <a:rPr lang="en-GB" sz="1100" b="1"/>
                        <a:t>Pacing Continuum</a:t>
                      </a:r>
                      <a:endParaRPr sz="1100" b="1"/>
                    </a:p>
                    <a:p>
                      <a:pPr marL="0" lvl="0" indent="0" algn="l" rtl="0">
                        <a:spcBef>
                          <a:spcPts val="0"/>
                        </a:spcBef>
                        <a:spcAft>
                          <a:spcPts val="0"/>
                        </a:spcAft>
                        <a:buNone/>
                      </a:pPr>
                      <a:endParaRPr sz="1100"/>
                    </a:p>
                    <a:p>
                      <a:pPr marL="0" lvl="0" indent="0" algn="l" rtl="0">
                        <a:spcBef>
                          <a:spcPts val="0"/>
                        </a:spcBef>
                        <a:spcAft>
                          <a:spcPts val="0"/>
                        </a:spcAft>
                        <a:buNone/>
                      </a:pPr>
                      <a:r>
                        <a:rPr lang="en-GB" sz="1100" i="1">
                          <a:solidFill>
                            <a:schemeClr val="dk2"/>
                          </a:solidFill>
                        </a:rPr>
                        <a:t>Explain the pacing continuum.  </a:t>
                      </a: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r>
                        <a:rPr lang="en-GB" sz="1100" i="1">
                          <a:solidFill>
                            <a:schemeClr val="dk2"/>
                          </a:solidFill>
                        </a:rPr>
                        <a:t>_________________________________________________________</a:t>
                      </a:r>
                      <a:endParaRPr sz="1100" i="1">
                        <a:solidFill>
                          <a:schemeClr val="dk2"/>
                        </a:solidFill>
                      </a:endParaRPr>
                    </a:p>
                    <a:p>
                      <a:pPr marL="0" lvl="0" indent="0" algn="l" rtl="0">
                        <a:spcBef>
                          <a:spcPts val="0"/>
                        </a:spcBef>
                        <a:spcAft>
                          <a:spcPts val="0"/>
                        </a:spcAft>
                        <a:buNone/>
                      </a:pPr>
                      <a:r>
                        <a:rPr lang="en-GB" sz="1100" i="1">
                          <a:solidFill>
                            <a:schemeClr val="dk2"/>
                          </a:solidFill>
                        </a:rPr>
                        <a:t>_________________________________________________________</a:t>
                      </a:r>
                      <a:endParaRPr sz="1100" i="1">
                        <a:solidFill>
                          <a:schemeClr val="dk2"/>
                        </a:solidFill>
                      </a:endParaRPr>
                    </a:p>
                    <a:p>
                      <a:pPr marL="0" lvl="0" indent="0" algn="l" rtl="0">
                        <a:spcBef>
                          <a:spcPts val="0"/>
                        </a:spcBef>
                        <a:spcAft>
                          <a:spcPts val="0"/>
                        </a:spcAft>
                        <a:buNone/>
                      </a:pPr>
                      <a:r>
                        <a:rPr lang="en-GB" sz="1100" i="1">
                          <a:solidFill>
                            <a:schemeClr val="dk2"/>
                          </a:solidFill>
                        </a:rPr>
                        <a:t>_________________________________________________________</a:t>
                      </a:r>
                      <a:endParaRPr sz="1100" i="1">
                        <a:solidFill>
                          <a:schemeClr val="dk2"/>
                        </a:solidFill>
                      </a:endParaRPr>
                    </a:p>
                    <a:p>
                      <a:pPr marL="0" lvl="0" indent="0" algn="l" rtl="0">
                        <a:spcBef>
                          <a:spcPts val="0"/>
                        </a:spcBef>
                        <a:spcAft>
                          <a:spcPts val="0"/>
                        </a:spcAft>
                        <a:buNone/>
                      </a:pPr>
                      <a:r>
                        <a:rPr lang="en-GB" sz="1100" i="1">
                          <a:solidFill>
                            <a:schemeClr val="dk2"/>
                          </a:solidFill>
                        </a:rPr>
                        <a:t>_________________________________________________________</a:t>
                      </a:r>
                      <a:endParaRPr sz="1100" i="1">
                        <a:solidFill>
                          <a:schemeClr val="dk2"/>
                        </a:solidFill>
                      </a:endParaRPr>
                    </a:p>
                    <a:p>
                      <a:pPr marL="0" lvl="0" indent="0" algn="l" rtl="0">
                        <a:spcBef>
                          <a:spcPts val="0"/>
                        </a:spcBef>
                        <a:spcAft>
                          <a:spcPts val="0"/>
                        </a:spcAft>
                        <a:buNone/>
                      </a:pPr>
                      <a:r>
                        <a:rPr lang="en-GB" sz="1100" i="1">
                          <a:solidFill>
                            <a:schemeClr val="dk2"/>
                          </a:solidFill>
                        </a:rPr>
                        <a:t>_________________________________________________________</a:t>
                      </a: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r>
                        <a:rPr lang="en-GB" sz="1100" i="1">
                          <a:solidFill>
                            <a:schemeClr val="dk2"/>
                          </a:solidFill>
                        </a:rPr>
                        <a:t>Using your favourite sport, plot three skills and justify your reasons in the space below.</a:t>
                      </a: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r>
                        <a:rPr lang="en-GB" sz="1100"/>
                        <a:t>Self-paced                                                                      Externally-paced</a:t>
                      </a:r>
                      <a:endParaRPr sz="1100"/>
                    </a:p>
                    <a:p>
                      <a:pPr marL="0" lvl="0" indent="0" algn="l" rtl="0">
                        <a:spcBef>
                          <a:spcPts val="0"/>
                        </a:spcBef>
                        <a:spcAft>
                          <a:spcPts val="0"/>
                        </a:spcAft>
                        <a:buNone/>
                      </a:pPr>
                      <a:r>
                        <a:rPr lang="en-GB" sz="1100"/>
                        <a:t>_________________________________________________________</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GB" sz="1100" i="1">
                          <a:solidFill>
                            <a:schemeClr val="dk2"/>
                          </a:solidFill>
                        </a:rPr>
                        <a:t>Justification</a:t>
                      </a: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endParaRPr sz="1100" i="1">
                        <a:solidFill>
                          <a:schemeClr val="dk2"/>
                        </a:solidFill>
                      </a:endParaRPr>
                    </a:p>
                    <a:p>
                      <a:pPr marL="0" lvl="0" indent="0" algn="l" rtl="0">
                        <a:spcBef>
                          <a:spcPts val="0"/>
                        </a:spcBef>
                        <a:spcAft>
                          <a:spcPts val="0"/>
                        </a:spcAft>
                        <a:buNone/>
                      </a:pPr>
                      <a:endParaRPr sz="1100"/>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sz="1100" b="1"/>
                        <a:t>Exam Style Question</a:t>
                      </a:r>
                      <a:endParaRPr sz="1100" b="1"/>
                    </a:p>
                    <a:p>
                      <a:pPr marL="0" lvl="0" indent="0" algn="l" rtl="0">
                        <a:spcBef>
                          <a:spcPts val="0"/>
                        </a:spcBef>
                        <a:spcAft>
                          <a:spcPts val="0"/>
                        </a:spcAft>
                        <a:buNone/>
                      </a:pPr>
                      <a:endParaRPr sz="1100" b="1"/>
                    </a:p>
                    <a:p>
                      <a:pPr marL="0" lvl="0" indent="0" algn="l" rtl="0">
                        <a:spcBef>
                          <a:spcPts val="0"/>
                        </a:spcBef>
                        <a:spcAft>
                          <a:spcPts val="0"/>
                        </a:spcAft>
                        <a:buNone/>
                      </a:pPr>
                      <a:r>
                        <a:rPr lang="en-GB" sz="1100" b="1">
                          <a:solidFill>
                            <a:schemeClr val="dk2"/>
                          </a:solidFill>
                        </a:rPr>
                        <a:t>Considering the pacing continuum, the coach has placed performing a tennis serve as a self-paced skill.  Justify his decision to classify the skill in this way (3 marks)</a:t>
                      </a:r>
                      <a:endParaRPr sz="1100" b="1">
                        <a:solidFill>
                          <a:schemeClr val="dk2"/>
                        </a:solidFill>
                      </a:endParaRPr>
                    </a:p>
                    <a:p>
                      <a:pPr marL="0" lvl="0" indent="0" algn="l" rtl="0">
                        <a:spcBef>
                          <a:spcPts val="0"/>
                        </a:spcBef>
                        <a:spcAft>
                          <a:spcPts val="0"/>
                        </a:spcAft>
                        <a:buNone/>
                      </a:pPr>
                      <a:r>
                        <a:rPr lang="en-GB" sz="1100" b="1">
                          <a:solidFill>
                            <a:schemeClr val="dk2"/>
                          </a:solidFill>
                        </a:rPr>
                        <a:t>_________________________________________________________</a:t>
                      </a:r>
                      <a:endParaRPr sz="1100" b="1">
                        <a:solidFill>
                          <a:schemeClr val="dk2"/>
                        </a:solidFill>
                      </a:endParaRPr>
                    </a:p>
                    <a:p>
                      <a:pPr marL="0" lvl="0" indent="0" algn="l" rtl="0">
                        <a:spcBef>
                          <a:spcPts val="0"/>
                        </a:spcBef>
                        <a:spcAft>
                          <a:spcPts val="0"/>
                        </a:spcAft>
                        <a:buNone/>
                      </a:pPr>
                      <a:r>
                        <a:rPr lang="en-GB" sz="1100" b="1">
                          <a:solidFill>
                            <a:schemeClr val="dk2"/>
                          </a:solidFill>
                        </a:rPr>
                        <a:t>_________________________________________________________</a:t>
                      </a:r>
                      <a:endParaRPr sz="1100" b="1">
                        <a:solidFill>
                          <a:schemeClr val="dk2"/>
                        </a:solidFill>
                      </a:endParaRPr>
                    </a:p>
                    <a:p>
                      <a:pPr marL="0" lvl="0" indent="0" algn="l" rtl="0">
                        <a:spcBef>
                          <a:spcPts val="0"/>
                        </a:spcBef>
                        <a:spcAft>
                          <a:spcPts val="0"/>
                        </a:spcAft>
                        <a:buNone/>
                      </a:pPr>
                      <a:r>
                        <a:rPr lang="en-GB" sz="1100" b="1">
                          <a:solidFill>
                            <a:schemeClr val="dk2"/>
                          </a:solidFill>
                        </a:rPr>
                        <a:t>_________________________________________________________</a:t>
                      </a:r>
                      <a:endParaRPr sz="1100" b="1">
                        <a:solidFill>
                          <a:schemeClr val="dk2"/>
                        </a:solidFill>
                      </a:endParaRPr>
                    </a:p>
                    <a:p>
                      <a:pPr marL="0" lvl="0" indent="0" algn="l" rtl="0">
                        <a:spcBef>
                          <a:spcPts val="0"/>
                        </a:spcBef>
                        <a:spcAft>
                          <a:spcPts val="0"/>
                        </a:spcAft>
                        <a:buNone/>
                      </a:pPr>
                      <a:r>
                        <a:rPr lang="en-GB" sz="1100" b="1">
                          <a:solidFill>
                            <a:schemeClr val="dk2"/>
                          </a:solidFill>
                        </a:rPr>
                        <a:t>_________________________________________________________</a:t>
                      </a:r>
                      <a:endParaRPr sz="1100" b="1">
                        <a:solidFill>
                          <a:schemeClr val="dk2"/>
                        </a:solidFill>
                      </a:endParaRPr>
                    </a:p>
                    <a:p>
                      <a:pPr marL="0" lvl="0" indent="0" algn="l" rtl="0">
                        <a:spcBef>
                          <a:spcPts val="0"/>
                        </a:spcBef>
                        <a:spcAft>
                          <a:spcPts val="0"/>
                        </a:spcAft>
                        <a:buNone/>
                      </a:pPr>
                      <a:r>
                        <a:rPr lang="en-GB" sz="1100" b="1">
                          <a:solidFill>
                            <a:schemeClr val="dk2"/>
                          </a:solidFill>
                        </a:rPr>
                        <a:t>_________________________________________________________</a:t>
                      </a:r>
                      <a:endParaRPr sz="1100" b="1">
                        <a:solidFill>
                          <a:schemeClr val="dk2"/>
                        </a:solidFill>
                      </a:endParaRPr>
                    </a:p>
                    <a:p>
                      <a:pPr marL="0" lvl="0" indent="0" algn="l" rtl="0">
                        <a:spcBef>
                          <a:spcPts val="0"/>
                        </a:spcBef>
                        <a:spcAft>
                          <a:spcPts val="0"/>
                        </a:spcAft>
                        <a:buNone/>
                      </a:pPr>
                      <a:r>
                        <a:rPr lang="en-GB" sz="1100" b="1">
                          <a:solidFill>
                            <a:schemeClr val="dk2"/>
                          </a:solidFill>
                        </a:rPr>
                        <a:t>_________________________________________________________</a:t>
                      </a:r>
                      <a:endParaRPr sz="1100" b="1">
                        <a:solidFill>
                          <a:schemeClr val="dk2"/>
                        </a:solidFill>
                      </a:endParaRPr>
                    </a:p>
                    <a:p>
                      <a:pPr marL="0" lvl="0" indent="0" algn="l" rtl="0">
                        <a:spcBef>
                          <a:spcPts val="0"/>
                        </a:spcBef>
                        <a:spcAft>
                          <a:spcPts val="0"/>
                        </a:spcAft>
                        <a:buNone/>
                      </a:pPr>
                      <a:r>
                        <a:rPr lang="en-GB" sz="1100" b="1">
                          <a:solidFill>
                            <a:schemeClr val="dk2"/>
                          </a:solidFill>
                        </a:rPr>
                        <a:t>_________________________________________________________</a:t>
                      </a:r>
                      <a:endParaRPr sz="1100" b="1">
                        <a:solidFill>
                          <a:schemeClr val="dk2"/>
                        </a:solidFill>
                      </a:endParaRPr>
                    </a:p>
                    <a:p>
                      <a:pPr marL="0" lvl="0" indent="0" algn="l" rtl="0">
                        <a:spcBef>
                          <a:spcPts val="0"/>
                        </a:spcBef>
                        <a:spcAft>
                          <a:spcPts val="0"/>
                        </a:spcAft>
                        <a:buNone/>
                      </a:pPr>
                      <a:r>
                        <a:rPr lang="en-GB" sz="1100" b="1">
                          <a:solidFill>
                            <a:schemeClr val="dk2"/>
                          </a:solidFill>
                        </a:rPr>
                        <a:t>_________________________________________________________</a:t>
                      </a:r>
                      <a:endParaRPr sz="1100" b="1">
                        <a:solidFill>
                          <a:schemeClr val="dk2"/>
                        </a:solidFill>
                      </a:endParaRPr>
                    </a:p>
                    <a:p>
                      <a:pPr marL="0" lvl="0" indent="0" algn="l" rtl="0">
                        <a:spcBef>
                          <a:spcPts val="0"/>
                        </a:spcBef>
                        <a:spcAft>
                          <a:spcPts val="0"/>
                        </a:spcAft>
                        <a:buNone/>
                      </a:pPr>
                      <a:r>
                        <a:rPr lang="en-GB" sz="1100" b="1">
                          <a:solidFill>
                            <a:schemeClr val="dk2"/>
                          </a:solidFill>
                        </a:rPr>
                        <a:t>_________________________________________________________</a:t>
                      </a:r>
                      <a:endParaRPr sz="1100" b="1">
                        <a:solidFill>
                          <a:schemeClr val="dk2"/>
                        </a:solidFill>
                      </a:endParaRPr>
                    </a:p>
                    <a:p>
                      <a:pPr marL="0" lvl="0" indent="0" algn="l" rtl="0">
                        <a:spcBef>
                          <a:spcPts val="0"/>
                        </a:spcBef>
                        <a:spcAft>
                          <a:spcPts val="0"/>
                        </a:spcAft>
                        <a:buClr>
                          <a:schemeClr val="dk1"/>
                        </a:buClr>
                        <a:buSzPts val="1100"/>
                        <a:buFont typeface="Arial"/>
                        <a:buNone/>
                      </a:pPr>
                      <a:r>
                        <a:rPr lang="en-GB" sz="1100" b="1">
                          <a:solidFill>
                            <a:schemeClr val="dk2"/>
                          </a:solidFill>
                        </a:rPr>
                        <a:t>_________________________________________________________</a:t>
                      </a:r>
                      <a:endParaRPr sz="1100" b="1">
                        <a:solidFill>
                          <a:schemeClr val="dk2"/>
                        </a:solidFill>
                      </a:endParaRPr>
                    </a:p>
                  </a:txBody>
                  <a:tcPr marL="91425" marR="91425" marT="91425" marB="91425"/>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245975" y="384525"/>
            <a:ext cx="4723200" cy="697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52105"/>
              <a:buFont typeface="Arial"/>
              <a:buNone/>
            </a:pPr>
            <a:r>
              <a:rPr lang="en-GB" sz="1900" b="1">
                <a:latin typeface="Calibri"/>
                <a:ea typeface="Calibri"/>
                <a:cs typeface="Calibri"/>
                <a:sym typeface="Calibri"/>
              </a:rPr>
              <a:t>TASK 03|</a:t>
            </a:r>
            <a:endParaRPr sz="1900" b="1">
              <a:latin typeface="Calibri"/>
              <a:ea typeface="Calibri"/>
              <a:cs typeface="Calibri"/>
              <a:sym typeface="Calibri"/>
            </a:endParaRPr>
          </a:p>
          <a:p>
            <a:pPr marL="0" lvl="0" indent="0" algn="l" rtl="0">
              <a:spcBef>
                <a:spcPts val="0"/>
              </a:spcBef>
              <a:spcAft>
                <a:spcPts val="0"/>
              </a:spcAft>
              <a:buClr>
                <a:schemeClr val="dk1"/>
              </a:buClr>
              <a:buSzPct val="52105"/>
              <a:buFont typeface="Arial"/>
              <a:buNone/>
            </a:pPr>
            <a:r>
              <a:rPr lang="en-GB" sz="1900" b="1">
                <a:latin typeface="Calibri"/>
                <a:ea typeface="Calibri"/>
                <a:cs typeface="Calibri"/>
                <a:sym typeface="Calibri"/>
              </a:rPr>
              <a:t>Socio-cultural Issues in Physical Activity &amp; Sport</a:t>
            </a:r>
            <a:endParaRPr sz="1900" b="1">
              <a:latin typeface="Calibri"/>
              <a:ea typeface="Calibri"/>
              <a:cs typeface="Calibri"/>
              <a:sym typeface="Calibri"/>
            </a:endParaRPr>
          </a:p>
          <a:p>
            <a:pPr marL="0" lvl="0" indent="0" algn="l" rtl="0">
              <a:spcBef>
                <a:spcPts val="0"/>
              </a:spcBef>
              <a:spcAft>
                <a:spcPts val="0"/>
              </a:spcAft>
              <a:buNone/>
            </a:pPr>
            <a:endParaRPr sz="2300" b="1">
              <a:latin typeface="Calibri"/>
              <a:ea typeface="Calibri"/>
              <a:cs typeface="Calibri"/>
              <a:sym typeface="Calibri"/>
            </a:endParaRPr>
          </a:p>
        </p:txBody>
      </p:sp>
      <p:sp>
        <p:nvSpPr>
          <p:cNvPr id="91" name="Google Shape;91;p18"/>
          <p:cNvSpPr txBox="1">
            <a:spLocks noGrp="1"/>
          </p:cNvSpPr>
          <p:nvPr>
            <p:ph type="body" idx="1"/>
          </p:nvPr>
        </p:nvSpPr>
        <p:spPr>
          <a:xfrm>
            <a:off x="266250" y="1081725"/>
            <a:ext cx="2617500" cy="2741100"/>
          </a:xfrm>
          <a:prstGeom prst="rect">
            <a:avLst/>
          </a:prstGeom>
          <a:solidFill>
            <a:srgbClr val="999999"/>
          </a:solidFill>
        </p:spPr>
        <p:txBody>
          <a:bodyPr spcFirstLastPara="1" wrap="square" lIns="91425" tIns="91425" rIns="91425" bIns="91425" anchor="ctr" anchorCtr="0">
            <a:noAutofit/>
          </a:bodyPr>
          <a:lstStyle/>
          <a:p>
            <a:pPr marL="0" lvl="0" indent="0" algn="just" rtl="0">
              <a:lnSpc>
                <a:spcPct val="150000"/>
              </a:lnSpc>
              <a:spcBef>
                <a:spcPts val="0"/>
              </a:spcBef>
              <a:spcAft>
                <a:spcPts val="1200"/>
              </a:spcAft>
              <a:buSzPts val="308"/>
              <a:buNone/>
            </a:pPr>
            <a:r>
              <a:rPr lang="en-GB" sz="1100">
                <a:solidFill>
                  <a:schemeClr val="lt1"/>
                </a:solidFill>
                <a:latin typeface="Calibri"/>
                <a:ea typeface="Calibri"/>
                <a:cs typeface="Calibri"/>
                <a:sym typeface="Calibri"/>
              </a:rPr>
              <a:t>The Lionesses are about to perform in the FIFA Women's World Cup 2023, entering as current UEFA European Champions.  There is still a difference between men and women participation figures.  Far more men get involved in sport, either to spectate or participate.  Write a summary on why the recent success at the Euro’s have impacted female participation figures.  Consider the golden triangle as a foundation for your writing. </a:t>
            </a:r>
            <a:endParaRPr sz="1100">
              <a:solidFill>
                <a:schemeClr val="lt1"/>
              </a:solidFill>
              <a:latin typeface="Calibri"/>
              <a:ea typeface="Calibri"/>
              <a:cs typeface="Calibri"/>
              <a:sym typeface="Calibri"/>
            </a:endParaRPr>
          </a:p>
        </p:txBody>
      </p:sp>
      <p:sp>
        <p:nvSpPr>
          <p:cNvPr id="92" name="Google Shape;92;p18"/>
          <p:cNvSpPr txBox="1">
            <a:spLocks noGrp="1"/>
          </p:cNvSpPr>
          <p:nvPr>
            <p:ph type="sldNum" idx="12"/>
          </p:nvPr>
        </p:nvSpPr>
        <p:spPr>
          <a:xfrm>
            <a:off x="4766591" y="8290163"/>
            <a:ext cx="308700" cy="699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GB" sz="900">
                <a:latin typeface="Calibri"/>
                <a:ea typeface="Calibri"/>
                <a:cs typeface="Calibri"/>
                <a:sym typeface="Calibri"/>
              </a:rPr>
              <a:t>6</a:t>
            </a:fld>
            <a:endParaRPr sz="900">
              <a:latin typeface="Calibri"/>
              <a:ea typeface="Calibri"/>
              <a:cs typeface="Calibri"/>
              <a:sym typeface="Calibri"/>
            </a:endParaRPr>
          </a:p>
        </p:txBody>
      </p:sp>
      <p:pic>
        <p:nvPicPr>
          <p:cNvPr id="93" name="Google Shape;93;p18"/>
          <p:cNvPicPr preferRelativeResize="0"/>
          <p:nvPr/>
        </p:nvPicPr>
        <p:blipFill rotWithShape="1">
          <a:blip r:embed="rId3">
            <a:alphaModFix/>
          </a:blip>
          <a:srcRect l="7961" r="9455"/>
          <a:stretch/>
        </p:blipFill>
        <p:spPr>
          <a:xfrm>
            <a:off x="2904508" y="1120375"/>
            <a:ext cx="1985067" cy="1294300"/>
          </a:xfrm>
          <a:prstGeom prst="rect">
            <a:avLst/>
          </a:prstGeom>
          <a:noFill/>
          <a:ln w="38100" cap="flat" cmpd="sng">
            <a:solidFill>
              <a:srgbClr val="999999"/>
            </a:solidFill>
            <a:prstDash val="solid"/>
            <a:round/>
            <a:headEnd type="none" w="sm" len="sm"/>
            <a:tailEnd type="none" w="sm" len="sm"/>
          </a:ln>
        </p:spPr>
      </p:pic>
      <p:pic>
        <p:nvPicPr>
          <p:cNvPr id="94" name="Google Shape;94;p18"/>
          <p:cNvPicPr preferRelativeResize="0"/>
          <p:nvPr/>
        </p:nvPicPr>
        <p:blipFill>
          <a:blip r:embed="rId4">
            <a:alphaModFix/>
          </a:blip>
          <a:stretch>
            <a:fillRect/>
          </a:stretch>
        </p:blipFill>
        <p:spPr>
          <a:xfrm>
            <a:off x="2883675" y="2507706"/>
            <a:ext cx="2191625" cy="1348694"/>
          </a:xfrm>
          <a:prstGeom prst="rect">
            <a:avLst/>
          </a:prstGeom>
          <a:noFill/>
          <a:ln>
            <a:noFill/>
          </a:ln>
        </p:spPr>
      </p:pic>
      <p:graphicFrame>
        <p:nvGraphicFramePr>
          <p:cNvPr id="95" name="Google Shape;95;p18"/>
          <p:cNvGraphicFramePr/>
          <p:nvPr/>
        </p:nvGraphicFramePr>
        <p:xfrm>
          <a:off x="256113" y="3895050"/>
          <a:ext cx="4702925" cy="4876770"/>
        </p:xfrm>
        <a:graphic>
          <a:graphicData uri="http://schemas.openxmlformats.org/drawingml/2006/table">
            <a:tbl>
              <a:tblPr>
                <a:noFill/>
                <a:tableStyleId>{F2A08533-10A1-48ED-89AC-3B84A2741230}</a:tableStyleId>
              </a:tblPr>
              <a:tblGrid>
                <a:gridCol w="4702925">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L w="19050" cap="flat" cmpd="sng">
                      <a:solidFill>
                        <a:srgbClr val="999999"/>
                      </a:solidFill>
                      <a:prstDash val="solid"/>
                      <a:round/>
                      <a:headEnd type="none" w="sm" len="sm"/>
                      <a:tailEnd type="none" w="sm" len="sm"/>
                    </a:lnL>
                    <a:lnR w="19050" cap="flat" cmpd="sng">
                      <a:solidFill>
                        <a:srgbClr val="999999"/>
                      </a:solidFill>
                      <a:prstDash val="solid"/>
                      <a:round/>
                      <a:headEnd type="none" w="sm" len="sm"/>
                      <a:tailEnd type="none" w="sm" len="sm"/>
                    </a:lnR>
                    <a:lnT w="19050" cap="flat" cmpd="sng">
                      <a:solidFill>
                        <a:srgbClr val="999999"/>
                      </a:solidFill>
                      <a:prstDash val="solid"/>
                      <a:round/>
                      <a:headEnd type="none" w="sm" len="sm"/>
                      <a:tailEnd type="none" w="sm" len="sm"/>
                    </a:lnT>
                    <a:lnB w="19050" cap="flat" cmpd="sng">
                      <a:solidFill>
                        <a:srgbClr val="999999"/>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96" name="Google Shape;96;p18"/>
          <p:cNvPicPr preferRelativeResize="0"/>
          <p:nvPr/>
        </p:nvPicPr>
        <p:blipFill>
          <a:blip r:embed="rId5">
            <a:alphaModFix/>
          </a:blip>
          <a:stretch>
            <a:fillRect/>
          </a:stretch>
        </p:blipFill>
        <p:spPr>
          <a:xfrm>
            <a:off x="3202500" y="64700"/>
            <a:ext cx="1687075" cy="713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subTitle" idx="1"/>
          </p:nvPr>
        </p:nvSpPr>
        <p:spPr>
          <a:xfrm>
            <a:off x="175350" y="209850"/>
            <a:ext cx="4793700" cy="87153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Clr>
                <a:schemeClr val="dk1"/>
              </a:buClr>
              <a:buSzPct val="34375"/>
              <a:buFont typeface="Arial"/>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2400" b="1">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p:txBody>
      </p:sp>
      <p:pic>
        <p:nvPicPr>
          <p:cNvPr id="102" name="Google Shape;102;p19"/>
          <p:cNvPicPr preferRelativeResize="0"/>
          <p:nvPr/>
        </p:nvPicPr>
        <p:blipFill>
          <a:blip r:embed="rId3">
            <a:alphaModFix/>
          </a:blip>
          <a:stretch>
            <a:fillRect/>
          </a:stretch>
        </p:blipFill>
        <p:spPr>
          <a:xfrm>
            <a:off x="3181975" y="375725"/>
            <a:ext cx="1687075" cy="713950"/>
          </a:xfrm>
          <a:prstGeom prst="rect">
            <a:avLst/>
          </a:prstGeom>
          <a:noFill/>
          <a:ln>
            <a:noFill/>
          </a:ln>
        </p:spPr>
      </p:pic>
      <p:pic>
        <p:nvPicPr>
          <p:cNvPr id="103" name="Google Shape;103;p19"/>
          <p:cNvPicPr preferRelativeResize="0"/>
          <p:nvPr/>
        </p:nvPicPr>
        <p:blipFill rotWithShape="1">
          <a:blip r:embed="rId4">
            <a:alphaModFix/>
          </a:blip>
          <a:srcRect l="43902" t="38553" r="23038" b="19333"/>
          <a:stretch/>
        </p:blipFill>
        <p:spPr>
          <a:xfrm>
            <a:off x="374425" y="3463725"/>
            <a:ext cx="4395549" cy="3147924"/>
          </a:xfrm>
          <a:prstGeom prst="rect">
            <a:avLst/>
          </a:prstGeom>
          <a:noFill/>
          <a:ln>
            <a:noFill/>
          </a:ln>
        </p:spPr>
      </p:pic>
      <p:sp>
        <p:nvSpPr>
          <p:cNvPr id="104" name="Google Shape;104;p19"/>
          <p:cNvSpPr txBox="1">
            <a:spLocks noGrp="1"/>
          </p:cNvSpPr>
          <p:nvPr>
            <p:ph type="title" idx="4294967295"/>
          </p:nvPr>
        </p:nvSpPr>
        <p:spPr>
          <a:xfrm>
            <a:off x="240900" y="880750"/>
            <a:ext cx="4728300" cy="5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00" b="1">
                <a:latin typeface="Calibri"/>
                <a:ea typeface="Calibri"/>
                <a:cs typeface="Calibri"/>
                <a:sym typeface="Calibri"/>
              </a:rPr>
              <a:t>TASK 4|</a:t>
            </a:r>
            <a:endParaRPr sz="2400" b="1">
              <a:latin typeface="Calibri"/>
              <a:ea typeface="Calibri"/>
              <a:cs typeface="Calibri"/>
              <a:sym typeface="Calibri"/>
            </a:endParaRPr>
          </a:p>
          <a:p>
            <a:pPr marL="0" lvl="0" indent="0" algn="l" rtl="0">
              <a:spcBef>
                <a:spcPts val="0"/>
              </a:spcBef>
              <a:spcAft>
                <a:spcPts val="0"/>
              </a:spcAft>
              <a:buSzPts val="990"/>
              <a:buNone/>
            </a:pPr>
            <a:r>
              <a:rPr lang="en-GB" sz="1470" b="1">
                <a:latin typeface="Calibri"/>
                <a:ea typeface="Calibri"/>
                <a:cs typeface="Calibri"/>
                <a:sym typeface="Calibri"/>
              </a:rPr>
              <a:t>Non-exam Assessment | Performance in PE</a:t>
            </a:r>
            <a:endParaRPr sz="1470" b="1">
              <a:latin typeface="Calibri"/>
              <a:ea typeface="Calibri"/>
              <a:cs typeface="Calibri"/>
              <a:sym typeface="Calibri"/>
            </a:endParaRPr>
          </a:p>
        </p:txBody>
      </p:sp>
      <p:sp>
        <p:nvSpPr>
          <p:cNvPr id="105" name="Google Shape;105;p19"/>
          <p:cNvSpPr txBox="1">
            <a:spLocks noGrp="1"/>
          </p:cNvSpPr>
          <p:nvPr>
            <p:ph type="body" idx="4294967295"/>
          </p:nvPr>
        </p:nvSpPr>
        <p:spPr>
          <a:xfrm>
            <a:off x="273750" y="1649650"/>
            <a:ext cx="4662600" cy="1363200"/>
          </a:xfrm>
          <a:prstGeom prst="rect">
            <a:avLst/>
          </a:prstGeom>
          <a:solidFill>
            <a:srgbClr val="999999"/>
          </a:solidFill>
        </p:spPr>
        <p:txBody>
          <a:bodyPr spcFirstLastPara="1" wrap="square" lIns="91425" tIns="91425" rIns="91425" bIns="91425" anchor="ctr" anchorCtr="0">
            <a:noAutofit/>
          </a:bodyPr>
          <a:lstStyle/>
          <a:p>
            <a:pPr marL="0" lvl="0" indent="0" algn="just" rtl="0">
              <a:lnSpc>
                <a:spcPct val="85000"/>
              </a:lnSpc>
              <a:spcBef>
                <a:spcPts val="0"/>
              </a:spcBef>
              <a:spcAft>
                <a:spcPts val="0"/>
              </a:spcAft>
              <a:buSzPts val="597"/>
              <a:buNone/>
            </a:pPr>
            <a:r>
              <a:rPr lang="en-GB" sz="1052">
                <a:solidFill>
                  <a:schemeClr val="lt1"/>
                </a:solidFill>
                <a:latin typeface="Calibri"/>
                <a:ea typeface="Calibri"/>
                <a:cs typeface="Calibri"/>
                <a:sym typeface="Calibri"/>
              </a:rPr>
              <a:t>Your own practical performances will be a factor towards your overall grade.  </a:t>
            </a:r>
            <a:endParaRPr sz="1052">
              <a:solidFill>
                <a:schemeClr val="lt1"/>
              </a:solidFill>
              <a:latin typeface="Calibri"/>
              <a:ea typeface="Calibri"/>
              <a:cs typeface="Calibri"/>
              <a:sym typeface="Calibri"/>
            </a:endParaRPr>
          </a:p>
          <a:p>
            <a:pPr marL="0" lvl="0" indent="0" algn="just" rtl="0">
              <a:lnSpc>
                <a:spcPct val="150000"/>
              </a:lnSpc>
              <a:spcBef>
                <a:spcPts val="1200"/>
              </a:spcBef>
              <a:spcAft>
                <a:spcPts val="1200"/>
              </a:spcAft>
              <a:buSzPts val="597"/>
              <a:buNone/>
            </a:pPr>
            <a:r>
              <a:rPr lang="en-GB" sz="1052">
                <a:solidFill>
                  <a:schemeClr val="lt1"/>
                </a:solidFill>
                <a:latin typeface="Calibri"/>
                <a:ea typeface="Calibri"/>
                <a:cs typeface="Calibri"/>
                <a:sym typeface="Calibri"/>
              </a:rPr>
              <a:t>Write an essay (preferably handwritten) on your sporting background that includes the points included in the model below. It is a chance for you to show us your writing skills but is also helps us to support you in your choice of sport for your practical when you find it hard to choose!</a:t>
            </a:r>
            <a:endParaRPr sz="1052">
              <a:solidFill>
                <a:schemeClr val="l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subTitle" idx="1"/>
          </p:nvPr>
        </p:nvSpPr>
        <p:spPr>
          <a:xfrm>
            <a:off x="175350" y="209850"/>
            <a:ext cx="4793700" cy="87153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ctr"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3200">
              <a:latin typeface="Calibri"/>
              <a:ea typeface="Calibri"/>
              <a:cs typeface="Calibri"/>
              <a:sym typeface="Calibri"/>
            </a:endParaRPr>
          </a:p>
          <a:p>
            <a:pPr marL="0" lvl="0" indent="0" algn="l" rtl="0">
              <a:spcBef>
                <a:spcPts val="0"/>
              </a:spcBef>
              <a:spcAft>
                <a:spcPts val="0"/>
              </a:spcAft>
              <a:buNone/>
            </a:pPr>
            <a:endParaRPr sz="2400" b="1">
              <a:latin typeface="Calibri"/>
              <a:ea typeface="Calibri"/>
              <a:cs typeface="Calibri"/>
              <a:sym typeface="Calibri"/>
            </a:endParaRPr>
          </a:p>
          <a:p>
            <a:pPr marL="0" lvl="0" indent="0" algn="l" rtl="0">
              <a:spcBef>
                <a:spcPts val="0"/>
              </a:spcBef>
              <a:spcAft>
                <a:spcPts val="0"/>
              </a:spcAft>
              <a:buNone/>
            </a:pPr>
            <a:endParaRPr sz="2400">
              <a:latin typeface="Calibri"/>
              <a:ea typeface="Calibri"/>
              <a:cs typeface="Calibri"/>
              <a:sym typeface="Calibri"/>
            </a:endParaRPr>
          </a:p>
        </p:txBody>
      </p:sp>
      <p:pic>
        <p:nvPicPr>
          <p:cNvPr id="111" name="Google Shape;111;p20"/>
          <p:cNvPicPr preferRelativeResize="0"/>
          <p:nvPr/>
        </p:nvPicPr>
        <p:blipFill>
          <a:blip r:embed="rId3">
            <a:alphaModFix/>
          </a:blip>
          <a:stretch>
            <a:fillRect/>
          </a:stretch>
        </p:blipFill>
        <p:spPr>
          <a:xfrm>
            <a:off x="3181975" y="375725"/>
            <a:ext cx="1687075" cy="713950"/>
          </a:xfrm>
          <a:prstGeom prst="rect">
            <a:avLst/>
          </a:prstGeom>
          <a:noFill/>
          <a:ln>
            <a:noFill/>
          </a:ln>
        </p:spPr>
      </p:pic>
      <p:sp>
        <p:nvSpPr>
          <p:cNvPr id="112" name="Google Shape;112;p20"/>
          <p:cNvSpPr txBox="1">
            <a:spLocks noGrp="1"/>
          </p:cNvSpPr>
          <p:nvPr>
            <p:ph type="title" idx="4294967295"/>
          </p:nvPr>
        </p:nvSpPr>
        <p:spPr>
          <a:xfrm>
            <a:off x="240900" y="880750"/>
            <a:ext cx="4728300" cy="521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GB" sz="2400" b="1">
                <a:latin typeface="Calibri"/>
                <a:ea typeface="Calibri"/>
                <a:cs typeface="Calibri"/>
                <a:sym typeface="Calibri"/>
              </a:rPr>
              <a:t>TASK | Research</a:t>
            </a:r>
            <a:endParaRPr sz="2400" b="1">
              <a:latin typeface="Calibri"/>
              <a:ea typeface="Calibri"/>
              <a:cs typeface="Calibri"/>
              <a:sym typeface="Calibri"/>
            </a:endParaRPr>
          </a:p>
          <a:p>
            <a:pPr marL="0" lvl="0" indent="0" algn="l" rtl="0">
              <a:spcBef>
                <a:spcPts val="0"/>
              </a:spcBef>
              <a:spcAft>
                <a:spcPts val="0"/>
              </a:spcAft>
              <a:buSzPts val="990"/>
              <a:buNone/>
            </a:pPr>
            <a:endParaRPr sz="1470" b="1">
              <a:latin typeface="Calibri"/>
              <a:ea typeface="Calibri"/>
              <a:cs typeface="Calibri"/>
              <a:sym typeface="Calibri"/>
            </a:endParaRPr>
          </a:p>
        </p:txBody>
      </p:sp>
      <p:sp>
        <p:nvSpPr>
          <p:cNvPr id="113" name="Google Shape;113;p20"/>
          <p:cNvSpPr txBox="1">
            <a:spLocks noGrp="1"/>
          </p:cNvSpPr>
          <p:nvPr>
            <p:ph type="body" idx="4294967295"/>
          </p:nvPr>
        </p:nvSpPr>
        <p:spPr>
          <a:xfrm>
            <a:off x="273750" y="1792800"/>
            <a:ext cx="4662600" cy="714000"/>
          </a:xfrm>
          <a:prstGeom prst="rect">
            <a:avLst/>
          </a:prstGeom>
          <a:solidFill>
            <a:srgbClr val="999999"/>
          </a:solidFill>
        </p:spPr>
        <p:txBody>
          <a:bodyPr spcFirstLastPara="1" wrap="square" lIns="91425" tIns="91425" rIns="91425" bIns="91425" anchor="ctr" anchorCtr="0">
            <a:noAutofit/>
          </a:bodyPr>
          <a:lstStyle/>
          <a:p>
            <a:pPr marL="0" lvl="0" indent="0" algn="l" rtl="0">
              <a:lnSpc>
                <a:spcPct val="130000"/>
              </a:lnSpc>
              <a:spcBef>
                <a:spcPts val="0"/>
              </a:spcBef>
              <a:spcAft>
                <a:spcPts val="0"/>
              </a:spcAft>
              <a:buSzPts val="539"/>
              <a:buNone/>
            </a:pPr>
            <a:r>
              <a:rPr lang="en-GB" sz="970">
                <a:solidFill>
                  <a:schemeClr val="lt1"/>
                </a:solidFill>
                <a:latin typeface="Calibri"/>
                <a:ea typeface="Calibri"/>
                <a:cs typeface="Calibri"/>
                <a:sym typeface="Calibri"/>
              </a:rPr>
              <a:t>Rainy day - Here are some of the picks of the best films based on real life scientists, discoveries and athlete journeys.  Consider some of the issues linked to these films that may feature in your A-Level learning.  No need to write anything for this task.</a:t>
            </a:r>
            <a:endParaRPr sz="970">
              <a:solidFill>
                <a:schemeClr val="lt1"/>
              </a:solidFill>
              <a:latin typeface="Calibri"/>
              <a:ea typeface="Calibri"/>
              <a:cs typeface="Calibri"/>
              <a:sym typeface="Calibri"/>
            </a:endParaRPr>
          </a:p>
          <a:p>
            <a:pPr marL="0" lvl="0" indent="0" algn="l" rtl="0">
              <a:lnSpc>
                <a:spcPct val="65000"/>
              </a:lnSpc>
              <a:spcBef>
                <a:spcPts val="0"/>
              </a:spcBef>
              <a:spcAft>
                <a:spcPts val="1200"/>
              </a:spcAft>
              <a:buSzPts val="539"/>
              <a:buNone/>
            </a:pPr>
            <a:endParaRPr sz="770">
              <a:solidFill>
                <a:schemeClr val="lt1"/>
              </a:solidFill>
              <a:latin typeface="Calibri"/>
              <a:ea typeface="Calibri"/>
              <a:cs typeface="Calibri"/>
              <a:sym typeface="Calibri"/>
            </a:endParaRPr>
          </a:p>
        </p:txBody>
      </p:sp>
      <p:pic>
        <p:nvPicPr>
          <p:cNvPr id="114" name="Google Shape;114;p20"/>
          <p:cNvPicPr preferRelativeResize="0"/>
          <p:nvPr/>
        </p:nvPicPr>
        <p:blipFill rotWithShape="1">
          <a:blip r:embed="rId4">
            <a:alphaModFix/>
          </a:blip>
          <a:srcRect l="44706" t="17721" r="24380" b="12176"/>
          <a:stretch/>
        </p:blipFill>
        <p:spPr>
          <a:xfrm>
            <a:off x="273750" y="2813050"/>
            <a:ext cx="4662599" cy="5944833"/>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619</Words>
  <Application>Microsoft Office PowerPoint</Application>
  <PresentationFormat>Custom</PresentationFormat>
  <Paragraphs>213</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Arial</vt:lpstr>
      <vt:lpstr>Kalam</vt:lpstr>
      <vt:lpstr>Simple Light</vt:lpstr>
      <vt:lpstr>PowerPoint Presentation</vt:lpstr>
      <vt:lpstr>TASK 01|  Physiological Factors Affecting Performance  </vt:lpstr>
      <vt:lpstr>PowerPoint Presentation</vt:lpstr>
      <vt:lpstr>TASK 02| Psychological Factors Affecting Performance </vt:lpstr>
      <vt:lpstr>TASK 02| Psychological Factors Affecting Performance </vt:lpstr>
      <vt:lpstr>TASK 03| Socio-cultural Issues in Physical Activity &amp; Sport </vt:lpstr>
      <vt:lpstr>TASK 4| Non-exam Assessment | Performance in PE</vt:lpstr>
      <vt:lpstr>TASK | Research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Gary Bullard</cp:lastModifiedBy>
  <cp:revision>1</cp:revision>
  <dcterms:modified xsi:type="dcterms:W3CDTF">2023-07-14T08:48:14Z</dcterms:modified>
</cp:coreProperties>
</file>